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7" r:id="rId2"/>
    <p:sldMasterId id="2147483656" r:id="rId3"/>
    <p:sldMasterId id="2147483655" r:id="rId4"/>
    <p:sldMasterId id="2147483653" r:id="rId5"/>
    <p:sldMasterId id="2147483651" r:id="rId6"/>
  </p:sldMasterIdLst>
  <p:notesMasterIdLst>
    <p:notesMasterId r:id="rId47"/>
  </p:notesMasterIdLst>
  <p:handoutMasterIdLst>
    <p:handoutMasterId r:id="rId48"/>
  </p:handoutMasterIdLst>
  <p:sldIdLst>
    <p:sldId id="256" r:id="rId7"/>
    <p:sldId id="302" r:id="rId8"/>
    <p:sldId id="363" r:id="rId9"/>
    <p:sldId id="640" r:id="rId10"/>
    <p:sldId id="641" r:id="rId11"/>
    <p:sldId id="672" r:id="rId12"/>
    <p:sldId id="587" r:id="rId13"/>
    <p:sldId id="642" r:id="rId14"/>
    <p:sldId id="643" r:id="rId15"/>
    <p:sldId id="604" r:id="rId16"/>
    <p:sldId id="644" r:id="rId17"/>
    <p:sldId id="670" r:id="rId18"/>
    <p:sldId id="599" r:id="rId19"/>
    <p:sldId id="645" r:id="rId20"/>
    <p:sldId id="648" r:id="rId21"/>
    <p:sldId id="649" r:id="rId22"/>
    <p:sldId id="673" r:id="rId23"/>
    <p:sldId id="674" r:id="rId24"/>
    <p:sldId id="650" r:id="rId25"/>
    <p:sldId id="651" r:id="rId26"/>
    <p:sldId id="652" r:id="rId27"/>
    <p:sldId id="653" r:id="rId28"/>
    <p:sldId id="608" r:id="rId29"/>
    <p:sldId id="654" r:id="rId30"/>
    <p:sldId id="655" r:id="rId31"/>
    <p:sldId id="657" r:id="rId32"/>
    <p:sldId id="658" r:id="rId33"/>
    <p:sldId id="659" r:id="rId34"/>
    <p:sldId id="660" r:id="rId35"/>
    <p:sldId id="610" r:id="rId36"/>
    <p:sldId id="616" r:id="rId37"/>
    <p:sldId id="661" r:id="rId38"/>
    <p:sldId id="662" r:id="rId39"/>
    <p:sldId id="664" r:id="rId40"/>
    <p:sldId id="666" r:id="rId41"/>
    <p:sldId id="667" r:id="rId42"/>
    <p:sldId id="671" r:id="rId43"/>
    <p:sldId id="620" r:id="rId44"/>
    <p:sldId id="669" r:id="rId45"/>
    <p:sldId id="625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FC8"/>
    <a:srgbClr val="AE0000"/>
    <a:srgbClr val="00664B"/>
    <a:srgbClr val="AFAFAF"/>
    <a:srgbClr val="F7FF00"/>
    <a:srgbClr val="057A41"/>
    <a:srgbClr val="AF0000"/>
    <a:srgbClr val="337A4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2" autoAdjust="0"/>
    <p:restoredTop sz="97935" autoAdjust="0"/>
  </p:normalViewPr>
  <p:slideViewPr>
    <p:cSldViewPr>
      <p:cViewPr varScale="1">
        <p:scale>
          <a:sx n="68" d="100"/>
          <a:sy n="68" d="100"/>
        </p:scale>
        <p:origin x="-348" y="-90"/>
      </p:cViewPr>
      <p:guideLst>
        <p:guide orient="horz" pos="14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37B3F40-0D79-4345-8030-C228831ECE33}" type="datetime1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42C7C11-790B-47FC-BC68-A72BCB3ACB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1FEC255-502D-4B40-A2FE-D7485461425B}" type="datetime1">
              <a:rPr lang="en-US"/>
              <a:pPr>
                <a:defRPr/>
              </a:pPr>
              <a:t>10/8/2012</a:t>
            </a:fld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B788A49-3C62-4E04-BD19-A75F824B65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7315200" y="0"/>
            <a:ext cx="1828800" cy="6858000"/>
          </a:xfrm>
          <a:prstGeom prst="rect">
            <a:avLst/>
          </a:prstGeom>
          <a:gradFill rotWithShape="0">
            <a:gsLst>
              <a:gs pos="0">
                <a:schemeClr val="bg1">
                  <a:alpha val="75000"/>
                </a:schemeClr>
              </a:gs>
              <a:gs pos="100000">
                <a:srgbClr val="99CCFF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1">
            <a:gsLst>
              <a:gs pos="0">
                <a:srgbClr val="33CC33">
                  <a:alpha val="67999"/>
                </a:srgbClr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4" descr="Light horizontal"/>
          <p:cNvSpPr>
            <a:spLocks noChangeArrowheads="1"/>
          </p:cNvSpPr>
          <p:nvPr userDrawn="1"/>
        </p:nvSpPr>
        <p:spPr bwMode="auto">
          <a:xfrm>
            <a:off x="304800" y="228600"/>
            <a:ext cx="3656013" cy="914400"/>
          </a:xfrm>
          <a:prstGeom prst="rect">
            <a:avLst/>
          </a:prstGeom>
          <a:pattFill prst="ltHorz">
            <a:fgClr>
              <a:srgbClr val="AF0000"/>
            </a:fgClr>
            <a:bgClr>
              <a:srgbClr val="CC0000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419600" y="6172200"/>
            <a:ext cx="472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chemeClr val="accent1"/>
                </a:solidFill>
                <a:latin typeface="Arial" charset="0"/>
              </a:rPr>
              <a:t> 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 Cengage Learning/South-Western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65163" y="304800"/>
            <a:ext cx="30178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sz="440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Chapter </a:t>
            </a:r>
            <a:endParaRPr lang="en-US" sz="4400" b="1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143000" y="1371600"/>
            <a:ext cx="6858000" cy="1600200"/>
          </a:xfrm>
        </p:spPr>
        <p:txBody>
          <a:bodyPr/>
          <a:lstStyle>
            <a:lvl1pPr>
              <a:defRPr sz="48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7315200" cy="251460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rgbClr val="AF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85800" y="6172200"/>
            <a:ext cx="2362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1DBEA505-031A-4D49-BDD3-3F5F305BF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D57D172-DE91-4401-B567-E8BB8FD65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822BB5B-ADC8-47B3-AD29-10D1B05DD0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D9090-E1CE-4FEB-9FB3-8B8736F6B5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DD5B07-3F46-4E9A-B939-7DC688163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A1BDD-73E6-42E3-8136-E7E701854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9251A-7463-43F2-8BC5-2F7ACA3935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857A6-6A98-4CEE-A815-E4EEB30F1D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CA844-19A0-43AA-8684-E20E6AA0B7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BCA44-D178-4CCD-9954-DDCE564F1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07AD7-1BB0-401D-91CB-DBC17EAE4F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024B0D-C21A-41E6-9AAF-7FBC3B942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B2C6F-2EC1-489D-97D4-9011E930C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77F85-F91E-4DE6-BDAA-818EAE324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1381E-DC96-419C-AD94-34DC86CB3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0BF20-DE02-44A2-B282-1286D5514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2B4DA-E5B0-45B5-A003-3ACEC6C6B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6EC94-D5A7-45F1-90D6-BCA8E97BC1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B4202-20E2-42EC-A4B2-816ED9453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A7BF9-8A8A-4233-9C36-EE7E86E35E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B39AD-562F-4B93-B014-5010BF719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ECFAD-9CC1-4E8A-BD22-539FA56BA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F0E4332-49FD-42E4-A927-D1C568846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588B9-1070-4B8F-ADF5-8A6E35B4E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60D2C-2E6C-4052-8F48-CB3717C17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7AB6AF-F9B1-4E97-A8BE-7A65C878FB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AD254-12C4-43F2-9B48-860BF1E934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BCAA5-7B9F-4C4E-8736-514CC824A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202C7-C873-4A3D-BCB6-E188B78FD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9655E-CC25-41D7-BE59-8858E63958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1CEF2-D0F2-4D23-8B97-C5D9B2F98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E3875-D70E-46D4-8F23-AA21BBEF4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1AE5F-C323-4EE0-977E-8DD5A6ED7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C33E32B-ACBF-42D5-A504-776374AE81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5462E-2E27-46D0-9282-666A4614C1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95CC7-1657-4358-95E0-0612D09A2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987AE-183D-4DB4-A19D-749F9C09F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5805E-6EAA-4065-A862-D0EE6EAD9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25019D-3661-48B7-93CD-7F3A9A247B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13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5B5485D9-5057-4211-920A-A598B0D8B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5EC7580-9D2C-4F45-B74D-A936933CF0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C080E42-F9CC-4D70-B364-E55B6CA46E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9D64012-DE58-487D-BD90-E6F3BBE384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210ECCE-3FAC-441F-AD97-1BB6676CB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CFEA37B-DB14-4FA6-840F-68F7CF83CF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CDDFBF7-9951-4839-8EF7-39C838CE04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54B82C1-5EB4-4E2E-B8EB-9BCA9667EF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A5C4779-B734-4A4F-810B-9254A85E5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D668E88-A9FE-4DFE-8A74-6718AFEDE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128C19EE-E468-433E-81B1-81231CA2E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D2384F5-045F-4551-A6D0-43E97A97D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3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7" name="Text Box 9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8" name="Picture 10" descr="DecaPrepMeda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600">
                <a:latin typeface="Arial" charset="0"/>
              </a:rPr>
              <a:t>Slide </a:t>
            </a:r>
            <a:fld id="{909B2D60-FE36-48E5-9908-A5950EF6C960}" type="slidenum">
              <a:rPr lang="en-US" sz="1600">
                <a:latin typeface="Arial" charset="0"/>
              </a:rPr>
              <a:pPr>
                <a:defRPr/>
              </a:pPr>
              <a:t>‹#›</a:t>
            </a:fld>
            <a:endParaRPr lang="en-US" sz="1600">
              <a:latin typeface="Arial" charset="0"/>
            </a:endParaRP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600">
                <a:latin typeface="Arial" charset="0"/>
              </a:rPr>
              <a:t>Chapter 3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Chapter 19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Slide </a:t>
            </a:r>
            <a:fld id="{0246BA70-11D2-4CCC-8F9E-DD783F0048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CC075D2-BC39-4B7A-B6EC-27C371128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5DBE90C-09BA-4B50-9CF6-D03EF6EC78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2CAA7CE9-2062-4FA6-AA7B-E525612A7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F3634AE-AE64-4ABF-84E1-0AF9738BC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DFF47AD-700E-4183-AD70-69B766F0D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6C2F6BF-7440-4E96-A634-C190FC26D4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DE2ECE1-67F7-4DE5-90EE-B35E9B6C5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F3DB672-CF88-445E-9BF0-82EA66633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10C34EA-3ABA-4FD4-96B8-2E94D5E3C2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46F10E0-5D9B-408E-8B16-2FA64A5BC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AD98F6F-F230-4999-AF7C-2819B7E5F3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30F4D0-6087-4F42-A0F4-4CC4DC239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95969821-E0C8-4D7B-A608-49892EB659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8DD2342-E2CC-40DC-A0BE-9EC38BA43C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99CCFF">
                  <a:alpha val="10001"/>
                </a:srgbClr>
              </a:gs>
              <a:gs pos="100000">
                <a:schemeClr val="bg1">
                  <a:alpha val="75000"/>
                </a:schemeClr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00AFC8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96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9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391DA19E-6805-4089-9BB4-40417D8FE8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7048" name="Text Box 8"/>
          <p:cNvSpPr txBox="1">
            <a:spLocks noChangeArrowheads="1"/>
          </p:cNvSpPr>
          <p:nvPr/>
        </p:nvSpPr>
        <p:spPr bwMode="auto">
          <a:xfrm>
            <a:off x="4743450" y="6137275"/>
            <a:ext cx="4400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en-US" sz="2000" b="1">
                <a:solidFill>
                  <a:srgbClr val="990000"/>
                </a:solidFill>
                <a:latin typeface="Arial" charset="0"/>
              </a:rPr>
              <a:t> Entrepreneurship: Ideas in Action</a:t>
            </a:r>
          </a:p>
        </p:txBody>
      </p:sp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5614988" y="6445250"/>
            <a:ext cx="35290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 Cengage Learning/South-Western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build="p" bldLvl="5" autoUpdateAnimBg="0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870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AE0000"/>
          </a:solidFill>
          <a:latin typeface="Arial" charset="0"/>
        </a:defRPr>
      </a:lvl9pPr>
    </p:titleStyle>
    <p:bodyStyle>
      <a:lvl1pPr marL="396875" indent="-396875" algn="l" rtl="0" eaLnBrk="0" fontAlgn="base" hangingPunct="0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409575" algn="l" rtl="0" eaLnBrk="0" fontAlgn="base" hangingPunct="0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4588" indent="-334963" algn="l" rtl="0" eaLnBrk="0" fontAlgn="base" hangingPunct="0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473200" indent="-327025" algn="l" rtl="0" eaLnBrk="0" fontAlgn="base" hangingPunct="0">
        <a:spcBef>
          <a:spcPct val="20000"/>
        </a:spcBef>
        <a:spcAft>
          <a:spcPct val="0"/>
        </a:spcAft>
        <a:buClr>
          <a:srgbClr val="F7FF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1779588" indent="-304800" algn="l" rtl="0" eaLnBrk="0" fontAlgn="base" hangingPunct="0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2367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6939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1511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608388" indent="-304800" algn="l" rtl="0" fontAlgn="base">
        <a:spcBef>
          <a:spcPct val="20000"/>
        </a:spcBef>
        <a:spcAft>
          <a:spcPct val="0"/>
        </a:spcAft>
        <a:buClr>
          <a:srgbClr val="00AFC8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0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0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50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D77025E-310F-4918-9C92-3A49689A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A9D29A1-9D7D-4614-BA89-EDA9426A74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/>
              <a:t>19</a:t>
            </a:r>
          </a:p>
        </p:txBody>
      </p:sp>
      <p:sp>
        <p:nvSpPr>
          <p:cNvPr id="14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0097F2C-B763-439E-A1B3-AF9F30D921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9" name="Rectangle 7"/>
          <p:cNvSpPr>
            <a:spLocks noChangeArrowheads="1"/>
          </p:cNvSpPr>
          <p:nvPr userDrawn="1"/>
        </p:nvSpPr>
        <p:spPr bwMode="auto">
          <a:xfrm>
            <a:off x="7696200" y="0"/>
            <a:ext cx="1447800" cy="15240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path path="rect">
              <a:fillToRect l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0" name="Rectangle 8"/>
          <p:cNvSpPr>
            <a:spLocks noChangeArrowheads="1"/>
          </p:cNvSpPr>
          <p:nvPr userDrawn="1"/>
        </p:nvSpPr>
        <p:spPr bwMode="auto">
          <a:xfrm>
            <a:off x="0" y="0"/>
            <a:ext cx="7221538" cy="4387850"/>
          </a:xfrm>
          <a:prstGeom prst="rect">
            <a:avLst/>
          </a:prstGeom>
          <a:gradFill rotWithShape="0">
            <a:gsLst>
              <a:gs pos="0">
                <a:srgbClr val="F2FFCF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1" name="Rectangle 9"/>
          <p:cNvSpPr>
            <a:spLocks noChangeArrowheads="1"/>
          </p:cNvSpPr>
          <p:nvPr userDrawn="1"/>
        </p:nvSpPr>
        <p:spPr bwMode="auto">
          <a:xfrm>
            <a:off x="0" y="6126163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596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2</a:t>
            </a:r>
          </a:p>
        </p:txBody>
      </p:sp>
      <p:sp>
        <p:nvSpPr>
          <p:cNvPr id="12596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EEFD0573-B64A-4D38-9318-1394EF885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5964" name="Text Box 12"/>
          <p:cNvSpPr txBox="1">
            <a:spLocks noChangeArrowheads="1"/>
          </p:cNvSpPr>
          <p:nvPr userDrawn="1"/>
        </p:nvSpPr>
        <p:spPr bwMode="auto">
          <a:xfrm>
            <a:off x="6167438" y="6137275"/>
            <a:ext cx="29765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Business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5965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5966" name="Rectangle 14"/>
          <p:cNvSpPr>
            <a:spLocks noChangeArrowheads="1"/>
          </p:cNvSpPr>
          <p:nvPr userDrawn="1"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n-US" sz="4400">
                <a:solidFill>
                  <a:schemeClr val="tx2"/>
                </a:solidFill>
                <a:latin typeface="Arial" charset="0"/>
              </a:rPr>
              <a:t>&gt;&gt; C H E C K P O I N 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7"/>
          <p:cNvSpPr>
            <a:spLocks noChangeArrowheads="1"/>
          </p:cNvSpPr>
          <p:nvPr userDrawn="1"/>
        </p:nvSpPr>
        <p:spPr bwMode="auto">
          <a:xfrm>
            <a:off x="0" y="0"/>
            <a:ext cx="1371600" cy="1371600"/>
          </a:xfrm>
          <a:prstGeom prst="rect">
            <a:avLst/>
          </a:prstGeom>
          <a:gradFill rotWithShape="0">
            <a:gsLst>
              <a:gs pos="0">
                <a:srgbClr val="9361A2"/>
              </a:gs>
              <a:gs pos="100000">
                <a:srgbClr val="FFFF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8" name="Rectangle 8" descr="Dark horizontal"/>
          <p:cNvSpPr>
            <a:spLocks noChangeArrowheads="1"/>
          </p:cNvSpPr>
          <p:nvPr userDrawn="1"/>
        </p:nvSpPr>
        <p:spPr bwMode="auto">
          <a:xfrm>
            <a:off x="306388" y="228600"/>
            <a:ext cx="3656012" cy="914400"/>
          </a:xfrm>
          <a:prstGeom prst="rect">
            <a:avLst/>
          </a:prstGeom>
          <a:pattFill prst="dkHorz">
            <a:fgClr>
              <a:srgbClr val="007AC1"/>
            </a:fgClr>
            <a:bgClr>
              <a:srgbClr val="0093DC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89" name="Rectangle 9"/>
          <p:cNvSpPr>
            <a:spLocks noChangeArrowheads="1"/>
          </p:cNvSpPr>
          <p:nvPr userDrawn="1"/>
        </p:nvSpPr>
        <p:spPr bwMode="auto">
          <a:xfrm>
            <a:off x="0" y="6122988"/>
            <a:ext cx="9144000" cy="731837"/>
          </a:xfrm>
          <a:prstGeom prst="rect">
            <a:avLst/>
          </a:prstGeom>
          <a:solidFill>
            <a:srgbClr val="E00024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89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99144D53-7517-45EF-A856-9A7BC22FC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2892" name="Text Box 12"/>
          <p:cNvSpPr txBox="1">
            <a:spLocks noChangeArrowheads="1"/>
          </p:cNvSpPr>
          <p:nvPr userDrawn="1"/>
        </p:nvSpPr>
        <p:spPr bwMode="auto">
          <a:xfrm>
            <a:off x="6099175" y="6137275"/>
            <a:ext cx="3044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2000" b="1">
                <a:solidFill>
                  <a:srgbClr val="FFCC00"/>
                </a:solidFill>
                <a:latin typeface="Arial" charset="0"/>
              </a:rPr>
              <a:t> International Marketing</a:t>
            </a:r>
            <a:endParaRPr lang="en-US" sz="1800">
              <a:solidFill>
                <a:srgbClr val="FFCC00"/>
              </a:solidFill>
              <a:latin typeface="Arial" charset="0"/>
            </a:endParaRPr>
          </a:p>
        </p:txBody>
      </p:sp>
      <p:sp>
        <p:nvSpPr>
          <p:cNvPr id="122893" name="Text Box 13"/>
          <p:cNvSpPr txBox="1">
            <a:spLocks noChangeArrowheads="1"/>
          </p:cNvSpPr>
          <p:nvPr userDrawn="1"/>
        </p:nvSpPr>
        <p:spPr bwMode="auto">
          <a:xfrm>
            <a:off x="6494463" y="6445250"/>
            <a:ext cx="26495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b">
            <a:spAutoFit/>
          </a:bodyPr>
          <a:lstStyle/>
          <a:p>
            <a:pPr algn="r">
              <a:defRPr/>
            </a:pPr>
            <a:r>
              <a:rPr lang="en-US" sz="1600">
                <a:latin typeface="Arial" charset="0"/>
              </a:rPr>
              <a:t>© Thomson/South-Western</a:t>
            </a:r>
          </a:p>
        </p:txBody>
      </p:sp>
      <p:sp>
        <p:nvSpPr>
          <p:cNvPr id="122894" name="Text Box 14"/>
          <p:cNvSpPr txBox="1">
            <a:spLocks noChangeArrowheads="1"/>
          </p:cNvSpPr>
          <p:nvPr userDrawn="1"/>
        </p:nvSpPr>
        <p:spPr bwMode="auto">
          <a:xfrm>
            <a:off x="381000" y="304800"/>
            <a:ext cx="34448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4400" b="1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DECA PREP</a:t>
            </a:r>
          </a:p>
        </p:txBody>
      </p:sp>
      <p:pic>
        <p:nvPicPr>
          <p:cNvPr id="6153" name="Picture 15" descr="DecaPrepMed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934200" y="228600"/>
            <a:ext cx="17621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1722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Chapter 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 a Business Plan      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048000"/>
            <a:ext cx="7620000" cy="2971800"/>
          </a:xfrm>
        </p:spPr>
        <p:txBody>
          <a:bodyPr/>
          <a:lstStyle/>
          <a:p>
            <a:pPr marL="1033463" indent="-1033463"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3.1  Why a Business Plan is Important</a:t>
            </a:r>
          </a:p>
          <a:p>
            <a:pPr marL="1033463" indent="-1033463"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3.2  What Goes into a Business Plan?</a:t>
            </a:r>
          </a:p>
          <a:p>
            <a:pPr marL="1033463" indent="-1033463"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3.3  How to Create an Effective Business Plan</a:t>
            </a:r>
            <a:endParaRPr lang="en-US" smtClean="0"/>
          </a:p>
        </p:txBody>
      </p: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2879725" y="304800"/>
            <a:ext cx="549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 b="1">
                <a:solidFill>
                  <a:srgbClr val="F7FF00"/>
                </a:solidFill>
                <a:latin typeface="Arial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E245279-C564-41BF-9E1A-6CEBF40B9188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05800" cy="11430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664B"/>
                </a:solidFill>
              </a:rPr>
              <a:t>Lesson 3.2</a:t>
            </a:r>
            <a:br>
              <a:rPr lang="en-US" sz="2000" dirty="0" smtClean="0">
                <a:solidFill>
                  <a:srgbClr val="00664B"/>
                </a:solidFill>
              </a:rPr>
            </a:br>
            <a:r>
              <a:rPr lang="en-US" sz="4000" dirty="0" smtClean="0">
                <a:solidFill>
                  <a:srgbClr val="AF0000"/>
                </a:solidFill>
              </a:rPr>
              <a:t>What Goes into a </a:t>
            </a:r>
            <a:r>
              <a:rPr lang="en-US" sz="4000" dirty="0" smtClean="0">
                <a:solidFill>
                  <a:srgbClr val="AF0000"/>
                </a:solidFill>
              </a:rPr>
              <a:t>Business Plan</a:t>
            </a:r>
            <a:r>
              <a:rPr lang="en-US" sz="4000" dirty="0" smtClean="0">
                <a:solidFill>
                  <a:srgbClr val="AF0000"/>
                </a:solidFill>
              </a:rPr>
              <a:t>? </a:t>
            </a:r>
            <a:r>
              <a:rPr lang="en-US" sz="4000" dirty="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3657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337A41"/>
                </a:solidFill>
              </a:rPr>
              <a:t>Goals</a:t>
            </a:r>
          </a:p>
          <a:p>
            <a:pPr eaLnBrk="1" hangingPunct="1">
              <a:buClrTx/>
            </a:pPr>
            <a:r>
              <a:rPr lang="en-US" dirty="0" smtClean="0"/>
              <a:t>List and describe the basic elements of a business plan.</a:t>
            </a:r>
          </a:p>
          <a:p>
            <a:pPr eaLnBrk="1" hangingPunct="1">
              <a:buClrTx/>
            </a:pPr>
            <a:r>
              <a:rPr lang="en-US" dirty="0" smtClean="0"/>
              <a:t>Describe how to pull a business plan together.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0E46F93-4CAC-4A7A-8D63-6F3D8D6DC9D2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/>
            <a:r>
              <a:rPr lang="en-US" sz="3600" smtClean="0"/>
              <a:t>Basic Elements of a Business Plan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three basic components of a business plan are: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introductory materials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main body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appendix</a:t>
            </a:r>
            <a:br>
              <a:rPr lang="en-US" smtClean="0"/>
            </a:b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All business plans will differ but should contain the same basic information.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764861BD-5596-4F0C-BCBB-08B29E5A428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Business Plan Layout</a:t>
            </a: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4343400" y="1905000"/>
            <a:ext cx="46482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>
                <a:latin typeface="Arial" charset="0"/>
              </a:rPr>
              <a:t>Body Elements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Introduction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Marketing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Finances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Operations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Concluding Statements</a:t>
            </a: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3276600" y="5334000"/>
            <a:ext cx="2514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dirty="0">
                <a:latin typeface="Arial" charset="0"/>
              </a:rPr>
              <a:t>Appendix</a:t>
            </a:r>
          </a:p>
        </p:txBody>
      </p:sp>
      <p:sp>
        <p:nvSpPr>
          <p:cNvPr id="20487" name="Rectangle 8"/>
          <p:cNvSpPr>
            <a:spLocks noChangeArrowheads="1"/>
          </p:cNvSpPr>
          <p:nvPr/>
        </p:nvSpPr>
        <p:spPr bwMode="auto">
          <a:xfrm>
            <a:off x="381000" y="1905000"/>
            <a:ext cx="46482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 dirty="0">
                <a:latin typeface="Arial" charset="0"/>
              </a:rPr>
              <a:t>Intro Elements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 dirty="0">
                <a:latin typeface="Arial" charset="0"/>
              </a:rPr>
              <a:t>Title Page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 dirty="0">
                <a:latin typeface="Arial" charset="0"/>
              </a:rPr>
              <a:t>Table of Contents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 dirty="0">
                <a:latin typeface="Arial" charset="0"/>
              </a:rPr>
              <a:t>Cover Letter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 dirty="0">
                <a:latin typeface="Arial" charset="0"/>
              </a:rPr>
              <a:t>Statement of Purpose</a:t>
            </a:r>
          </a:p>
          <a:p>
            <a:pPr marL="742950" lvl="1" indent="-285750">
              <a:spcBef>
                <a:spcPct val="20000"/>
              </a:spcBef>
              <a:buClr>
                <a:srgbClr val="F7FF00"/>
              </a:buClr>
              <a:buFont typeface="Wingdings" pitchFamily="2" charset="2"/>
              <a:buChar char="n"/>
            </a:pPr>
            <a:r>
              <a:rPr lang="en-US" sz="2800" dirty="0">
                <a:latin typeface="Arial" charset="0"/>
              </a:rPr>
              <a:t>Executive Summary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A6DB91B-FBFA-477B-BB98-4D0153FB02E7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524000"/>
            <a:ext cx="8077200" cy="4267200"/>
          </a:xfrm>
        </p:spPr>
        <p:txBody>
          <a:bodyPr/>
          <a:lstStyle/>
          <a:p>
            <a:pPr eaLnBrk="1" hangingPunct="1"/>
            <a:r>
              <a:rPr lang="en-US" smtClean="0"/>
              <a:t>The  main body of a business plan contains the bulk of the information </a:t>
            </a:r>
            <a:br>
              <a:rPr lang="en-US" smtClean="0"/>
            </a:br>
            <a:r>
              <a:rPr lang="en-US" smtClean="0"/>
              <a:t>about the business idea including:</a:t>
            </a:r>
          </a:p>
          <a:p>
            <a:pPr lvl="1" eaLnBrk="1" hangingPunct="1"/>
            <a:r>
              <a:rPr lang="en-US" smtClean="0"/>
              <a:t>Introduction</a:t>
            </a:r>
          </a:p>
          <a:p>
            <a:pPr lvl="1" eaLnBrk="1" hangingPunct="1"/>
            <a:r>
              <a:rPr lang="en-US" smtClean="0"/>
              <a:t>Marketing</a:t>
            </a:r>
          </a:p>
          <a:p>
            <a:pPr lvl="1" eaLnBrk="1" hangingPunct="1"/>
            <a:r>
              <a:rPr lang="en-US" smtClean="0"/>
              <a:t>Financial Management</a:t>
            </a:r>
          </a:p>
          <a:p>
            <a:pPr lvl="1" eaLnBrk="1" hangingPunct="1"/>
            <a:r>
              <a:rPr lang="en-US" smtClean="0"/>
              <a:t>Operations</a:t>
            </a:r>
          </a:p>
          <a:p>
            <a:pPr lvl="1" eaLnBrk="1" hangingPunct="1"/>
            <a:r>
              <a:rPr lang="en-US" smtClean="0"/>
              <a:t>Concluding Statement </a:t>
            </a:r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  <a:noFill/>
        </p:spPr>
        <p:txBody>
          <a:bodyPr/>
          <a:lstStyle/>
          <a:p>
            <a:pPr eaLnBrk="1" hangingPunct="1"/>
            <a:r>
              <a:rPr lang="en-US" sz="4000" smtClean="0"/>
              <a:t>5 Elements of the Main Body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1CD33BF-F4F9-4F20-B015-FBD4AA8BED7E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Main Body - Introduction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610600" cy="4572000"/>
          </a:xfrm>
        </p:spPr>
        <p:txBody>
          <a:bodyPr/>
          <a:lstStyle/>
          <a:p>
            <a:pPr eaLnBrk="1" hangingPunct="1"/>
            <a:r>
              <a:rPr lang="en-US" smtClean="0"/>
              <a:t>Introduction should contain following info:</a:t>
            </a:r>
            <a:br>
              <a:rPr lang="en-US" smtClean="0"/>
            </a:br>
            <a:endParaRPr lang="en-US" sz="1600" smtClean="0"/>
          </a:p>
          <a:p>
            <a:pPr lvl="1" eaLnBrk="1" hangingPunct="1"/>
            <a:r>
              <a:rPr lang="en-US" smtClean="0"/>
              <a:t>A detailed description of business goals</a:t>
            </a:r>
          </a:p>
          <a:p>
            <a:pPr lvl="2" eaLnBrk="1" hangingPunct="1"/>
            <a:r>
              <a:rPr lang="en-US" smtClean="0"/>
              <a:t> short, medium, and long-term goals</a:t>
            </a:r>
          </a:p>
          <a:p>
            <a:pPr lvl="1" eaLnBrk="1" hangingPunct="1"/>
            <a:r>
              <a:rPr lang="en-US" smtClean="0"/>
              <a:t>Legal structure of business, including ownership</a:t>
            </a:r>
          </a:p>
          <a:p>
            <a:pPr lvl="2" eaLnBrk="1" hangingPunct="1"/>
            <a:r>
              <a:rPr lang="en-US" smtClean="0"/>
              <a:t> sole proprietor, partnership, or corporation</a:t>
            </a:r>
          </a:p>
          <a:p>
            <a:pPr lvl="1" eaLnBrk="1" hangingPunct="1"/>
            <a:r>
              <a:rPr lang="en-US" smtClean="0"/>
              <a:t>Your applicable skills and experience</a:t>
            </a:r>
          </a:p>
          <a:p>
            <a:pPr lvl="2" eaLnBrk="1" hangingPunct="1"/>
            <a:r>
              <a:rPr lang="en-US" smtClean="0"/>
              <a:t> paid, volunteer, and hobbies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2E4F877-0EC3-454B-8782-6C0188771624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458200" cy="4191000"/>
          </a:xfrm>
        </p:spPr>
        <p:txBody>
          <a:bodyPr/>
          <a:lstStyle/>
          <a:p>
            <a:pPr lvl="1" eaLnBrk="1" hangingPunct="1"/>
            <a:r>
              <a:rPr lang="en-US" smtClean="0"/>
              <a:t>The competitive advantages of your business</a:t>
            </a:r>
          </a:p>
          <a:p>
            <a:pPr lvl="2" eaLnBrk="1" hangingPunct="1"/>
            <a:r>
              <a:rPr lang="en-US" smtClean="0"/>
              <a:t>Performance</a:t>
            </a:r>
          </a:p>
          <a:p>
            <a:pPr lvl="2" eaLnBrk="1" hangingPunct="1"/>
            <a:r>
              <a:rPr lang="en-US" smtClean="0"/>
              <a:t>Quality</a:t>
            </a:r>
          </a:p>
          <a:p>
            <a:pPr lvl="2" eaLnBrk="1" hangingPunct="1"/>
            <a:r>
              <a:rPr lang="en-US" smtClean="0"/>
              <a:t>Reliability</a:t>
            </a:r>
          </a:p>
          <a:p>
            <a:pPr lvl="2" eaLnBrk="1" hangingPunct="1"/>
            <a:r>
              <a:rPr lang="en-US" smtClean="0"/>
              <a:t>Distribution</a:t>
            </a:r>
          </a:p>
          <a:p>
            <a:pPr lvl="2" eaLnBrk="1" hangingPunct="1"/>
            <a:r>
              <a:rPr lang="en-US" smtClean="0"/>
              <a:t>Price</a:t>
            </a:r>
          </a:p>
          <a:p>
            <a:pPr lvl="2" eaLnBrk="1" hangingPunct="1"/>
            <a:r>
              <a:rPr lang="en-US" smtClean="0"/>
              <a:t>Promotion</a:t>
            </a:r>
          </a:p>
          <a:p>
            <a:pPr lvl="2" eaLnBrk="1" hangingPunct="1"/>
            <a:r>
              <a:rPr lang="en-US" smtClean="0"/>
              <a:t>Public image or reputation</a:t>
            </a:r>
          </a:p>
          <a:p>
            <a:pPr lvl="1"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2355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Main Body - Introduction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C9BDF6C-4007-4F45-8447-D9B571BE6602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Main Body - Marketing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marketing section of the business plan should describe:</a:t>
            </a:r>
          </a:p>
          <a:p>
            <a:pPr lvl="1" eaLnBrk="1" hangingPunct="1"/>
            <a:r>
              <a:rPr lang="en-US" dirty="0" smtClean="0"/>
              <a:t>Products/Services</a:t>
            </a:r>
            <a:endParaRPr lang="en-US" dirty="0" smtClean="0"/>
          </a:p>
          <a:p>
            <a:pPr lvl="1" eaLnBrk="1" hangingPunct="1"/>
            <a:r>
              <a:rPr lang="en-US" dirty="0" smtClean="0"/>
              <a:t>Market</a:t>
            </a:r>
          </a:p>
          <a:p>
            <a:pPr lvl="1" eaLnBrk="1" hangingPunct="1"/>
            <a:r>
              <a:rPr lang="en-US" dirty="0" smtClean="0"/>
              <a:t>Industry</a:t>
            </a:r>
          </a:p>
          <a:p>
            <a:pPr lvl="1" eaLnBrk="1" hangingPunct="1"/>
            <a:r>
              <a:rPr lang="en-US" dirty="0" smtClean="0"/>
              <a:t>Location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Described on next slide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C9BDF6C-4007-4F45-8447-D9B571BE6602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772400" cy="5029200"/>
          </a:xfrm>
        </p:spPr>
        <p:txBody>
          <a:bodyPr/>
          <a:lstStyle/>
          <a:p>
            <a:pPr lvl="1" eaLnBrk="1" hangingPunct="1"/>
            <a:r>
              <a:rPr lang="en-US" b="1" u="sng" dirty="0" smtClean="0"/>
              <a:t>Products/Services</a:t>
            </a:r>
          </a:p>
          <a:p>
            <a:pPr lvl="2" eaLnBrk="1" hangingPunct="1"/>
            <a:r>
              <a:rPr lang="en-US" dirty="0" smtClean="0"/>
              <a:t>Describe products/services</a:t>
            </a:r>
          </a:p>
          <a:p>
            <a:pPr lvl="2" eaLnBrk="1" hangingPunct="1"/>
            <a:r>
              <a:rPr lang="en-US" dirty="0" smtClean="0"/>
              <a:t>Explain how they differ from existing products</a:t>
            </a:r>
          </a:p>
          <a:p>
            <a:pPr lvl="2" eaLnBrk="1" hangingPunct="1"/>
            <a:r>
              <a:rPr lang="en-US" dirty="0" smtClean="0"/>
              <a:t>Highlight unique features</a:t>
            </a:r>
          </a:p>
          <a:p>
            <a:pPr lvl="2" eaLnBrk="1" hangingPunct="1"/>
            <a:r>
              <a:rPr lang="en-US" dirty="0" smtClean="0"/>
              <a:t>Explain the customer benefits</a:t>
            </a:r>
            <a:endParaRPr lang="en-US" dirty="0" smtClean="0"/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b="1" u="sng" dirty="0" smtClean="0"/>
              <a:t>Market</a:t>
            </a:r>
          </a:p>
          <a:p>
            <a:pPr lvl="2" eaLnBrk="1" hangingPunct="1"/>
            <a:r>
              <a:rPr lang="en-US" dirty="0" smtClean="0"/>
              <a:t>Who is your market?</a:t>
            </a:r>
          </a:p>
          <a:p>
            <a:pPr lvl="2" eaLnBrk="1" hangingPunct="1"/>
            <a:r>
              <a:rPr lang="en-US" dirty="0" smtClean="0"/>
              <a:t>How large is the market?</a:t>
            </a:r>
          </a:p>
          <a:p>
            <a:pPr lvl="2" eaLnBrk="1" hangingPunct="1"/>
            <a:r>
              <a:rPr lang="en-US" dirty="0" smtClean="0"/>
              <a:t>How do you plan to enter the market?</a:t>
            </a:r>
          </a:p>
          <a:p>
            <a:pPr lvl="2" eaLnBrk="1" hangingPunct="1"/>
            <a:r>
              <a:rPr lang="en-US" dirty="0" smtClean="0"/>
              <a:t>How will you deal with competition?</a:t>
            </a:r>
            <a:endParaRPr lang="en-US" dirty="0" smtClean="0"/>
          </a:p>
        </p:txBody>
      </p:sp>
      <p:sp>
        <p:nvSpPr>
          <p:cNvPr id="7" name="5-Point Star 6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3.2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C9BDF6C-4007-4F45-8447-D9B571BE6602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7772400" cy="5334000"/>
          </a:xfrm>
        </p:spPr>
        <p:txBody>
          <a:bodyPr/>
          <a:lstStyle/>
          <a:p>
            <a:pPr lvl="1" eaLnBrk="1" hangingPunct="1"/>
            <a:r>
              <a:rPr lang="en-US" b="1" u="sng" dirty="0" smtClean="0"/>
              <a:t>Industry</a:t>
            </a:r>
          </a:p>
          <a:p>
            <a:pPr lvl="2" eaLnBrk="1" hangingPunct="1"/>
            <a:r>
              <a:rPr lang="en-US" dirty="0" smtClean="0"/>
              <a:t>Growth potential</a:t>
            </a:r>
          </a:p>
          <a:p>
            <a:pPr lvl="2" eaLnBrk="1" hangingPunct="1"/>
            <a:r>
              <a:rPr lang="en-US" dirty="0" smtClean="0"/>
              <a:t>Economic trends</a:t>
            </a:r>
          </a:p>
          <a:p>
            <a:pPr lvl="2" eaLnBrk="1" hangingPunct="1"/>
            <a:r>
              <a:rPr lang="en-US" dirty="0" smtClean="0"/>
              <a:t>Technology impacts</a:t>
            </a:r>
          </a:p>
          <a:p>
            <a:pPr lvl="2" eaLnBrk="1" hangingPunct="1"/>
            <a:r>
              <a:rPr lang="en-US" dirty="0" smtClean="0"/>
              <a:t>Forecast for the industry growth</a:t>
            </a:r>
          </a:p>
          <a:p>
            <a:pPr lvl="2" eaLnBrk="1" hangingPunct="1"/>
            <a:r>
              <a:rPr lang="en-US" dirty="0" smtClean="0"/>
              <a:t>External factors that affect the business</a:t>
            </a:r>
          </a:p>
          <a:p>
            <a:pPr lvl="3" eaLnBrk="1" hangingPunct="1"/>
            <a:r>
              <a:rPr lang="en-US" dirty="0" smtClean="0"/>
              <a:t>High competition</a:t>
            </a:r>
            <a:r>
              <a:rPr lang="en-US" dirty="0" smtClean="0"/>
              <a:t> </a:t>
            </a:r>
            <a:r>
              <a:rPr lang="en-US" dirty="0" smtClean="0"/>
              <a:t>or</a:t>
            </a:r>
            <a:r>
              <a:rPr lang="en-US" dirty="0" smtClean="0"/>
              <a:t> lack of suppliers</a:t>
            </a:r>
          </a:p>
          <a:p>
            <a:pPr lvl="3" eaLnBrk="1" hangingPunct="1"/>
            <a:endParaRPr lang="en-US" dirty="0" smtClean="0"/>
          </a:p>
          <a:p>
            <a:pPr lvl="1" eaLnBrk="1" hangingPunct="1"/>
            <a:r>
              <a:rPr lang="en-US" b="1" u="sng" dirty="0" smtClean="0"/>
              <a:t>Location</a:t>
            </a:r>
          </a:p>
          <a:p>
            <a:pPr lvl="2" eaLnBrk="1" hangingPunct="1"/>
            <a:r>
              <a:rPr lang="en-US" dirty="0" smtClean="0"/>
              <a:t>Location to competition</a:t>
            </a:r>
          </a:p>
          <a:p>
            <a:pPr lvl="2" eaLnBrk="1" hangingPunct="1"/>
            <a:r>
              <a:rPr lang="en-US" dirty="0" smtClean="0"/>
              <a:t>Location to target market</a:t>
            </a:r>
          </a:p>
          <a:p>
            <a:pPr lvl="2" eaLnBrk="1" hangingPunct="1"/>
            <a:r>
              <a:rPr lang="en-US" dirty="0" smtClean="0"/>
              <a:t>Availability of parking &amp; other shopping</a:t>
            </a:r>
            <a:endParaRPr lang="en-US" dirty="0" smtClean="0"/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3.2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1CE2FBB-50D4-43C7-BE2C-EB19383D8342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143000"/>
          </a:xfrm>
        </p:spPr>
        <p:txBody>
          <a:bodyPr/>
          <a:lstStyle/>
          <a:p>
            <a:pPr eaLnBrk="1" hangingPunct="1"/>
            <a:r>
              <a:rPr lang="en-US" sz="3800" dirty="0" smtClean="0"/>
              <a:t>Main Body </a:t>
            </a:r>
            <a:r>
              <a:rPr lang="en-US" sz="3800" dirty="0" smtClean="0"/>
              <a:t>– </a:t>
            </a:r>
            <a:br>
              <a:rPr lang="en-US" sz="3800" dirty="0" smtClean="0"/>
            </a:br>
            <a:r>
              <a:rPr lang="en-US" sz="3800" dirty="0" smtClean="0"/>
              <a:t>Financial </a:t>
            </a:r>
            <a:r>
              <a:rPr lang="en-US" sz="3800" dirty="0" smtClean="0"/>
              <a:t>Management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305800" cy="39624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/>
              <a:t>Helps determine your financial needs.</a:t>
            </a:r>
          </a:p>
          <a:p>
            <a:pPr marL="609600" indent="-609600" eaLnBrk="1" hangingPunct="1"/>
            <a:r>
              <a:rPr lang="en-US" dirty="0" smtClean="0"/>
              <a:t>Consists of 3 elements</a:t>
            </a:r>
            <a:br>
              <a:rPr lang="en-US" dirty="0" smtClean="0"/>
            </a:br>
            <a:endParaRPr lang="en-US" dirty="0" smtClean="0"/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dirty="0" smtClean="0"/>
              <a:t>Identification of Risks</a:t>
            </a:r>
          </a:p>
          <a:p>
            <a:pPr marL="931863" lvl="1" indent="-533400" eaLnBrk="1" hangingPunct="1"/>
            <a:r>
              <a:rPr lang="en-US" dirty="0" smtClean="0"/>
              <a:t>It is reassuring to lenders to know that you have </a:t>
            </a:r>
            <a:r>
              <a:rPr lang="en-US" i="1" u="sng" dirty="0" smtClean="0"/>
              <a:t>proactively defined risks </a:t>
            </a:r>
            <a:r>
              <a:rPr lang="en-US" dirty="0" smtClean="0"/>
              <a:t>and that you </a:t>
            </a:r>
            <a:r>
              <a:rPr lang="en-US" i="1" u="sng" dirty="0" smtClean="0"/>
              <a:t>have a plan </a:t>
            </a:r>
            <a:r>
              <a:rPr lang="en-US" dirty="0" smtClean="0"/>
              <a:t>for dealing with them.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3.2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AC36334-F4DC-41A9-9F24-7A5D2714349C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0772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57A41"/>
                </a:solidFill>
              </a:rPr>
              <a:t>Ideas in Action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763000" cy="4114800"/>
          </a:xfrm>
        </p:spPr>
        <p:txBody>
          <a:bodyPr/>
          <a:lstStyle/>
          <a:p>
            <a:pPr eaLnBrk="1" hangingPunct="1"/>
            <a:r>
              <a:rPr lang="en-US" sz="2800" smtClean="0"/>
              <a:t>Passion for graffiti art turned into a business.</a:t>
            </a:r>
          </a:p>
          <a:p>
            <a:pPr eaLnBrk="1" hangingPunct="1"/>
            <a:r>
              <a:rPr lang="en-US" sz="2800" smtClean="0"/>
              <a:t>Prior to requesting financing from a bank, </a:t>
            </a:r>
            <a:br>
              <a:rPr lang="en-US" sz="2800" smtClean="0"/>
            </a:br>
            <a:r>
              <a:rPr lang="en-US" sz="2800" smtClean="0"/>
              <a:t>you should prepare the “five c’s.”</a:t>
            </a:r>
          </a:p>
          <a:p>
            <a:pPr lvl="1" eaLnBrk="1" hangingPunct="1"/>
            <a:r>
              <a:rPr lang="en-US" sz="2400" smtClean="0"/>
              <a:t>Character - are you honest and dependable?</a:t>
            </a:r>
          </a:p>
          <a:p>
            <a:pPr lvl="1" eaLnBrk="1" hangingPunct="1"/>
            <a:r>
              <a:rPr lang="en-US" sz="2400" smtClean="0"/>
              <a:t>Capacity - can you earn enough $ to pay back loans?</a:t>
            </a:r>
          </a:p>
          <a:p>
            <a:pPr lvl="1" eaLnBrk="1" hangingPunct="1"/>
            <a:r>
              <a:rPr lang="en-US" sz="2400" smtClean="0"/>
              <a:t>Capital - do you have enough $ on hand to pay bills?</a:t>
            </a:r>
          </a:p>
          <a:p>
            <a:pPr lvl="1" eaLnBrk="1" hangingPunct="1"/>
            <a:r>
              <a:rPr lang="en-US" sz="2400" smtClean="0"/>
              <a:t>Collateral - do you have values to back up your loans?</a:t>
            </a:r>
          </a:p>
          <a:p>
            <a:pPr lvl="1" eaLnBrk="1" hangingPunct="1"/>
            <a:r>
              <a:rPr lang="en-US" sz="2400" smtClean="0"/>
              <a:t>Conditions - do you have potential to continue earning $?</a:t>
            </a:r>
          </a:p>
        </p:txBody>
      </p:sp>
      <p:sp>
        <p:nvSpPr>
          <p:cNvPr id="11270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 b="1"/>
              <a:t>Turning an Idea into a Business (p.63)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5D04756E-ADAF-4934-A60E-D7BF7651BE4E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382000" cy="36576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 startAt="2"/>
            </a:pPr>
            <a:r>
              <a:rPr lang="en-US" sz="2800" dirty="0" smtClean="0"/>
              <a:t>Financial Statements </a:t>
            </a:r>
          </a:p>
          <a:p>
            <a:pPr marL="855663" lvl="1" indent="-457200" eaLnBrk="1" hangingPunct="1"/>
            <a:r>
              <a:rPr lang="en-US" sz="2400" b="1" u="sng" dirty="0" smtClean="0"/>
              <a:t>pro forma financial statement:</a:t>
            </a:r>
            <a:r>
              <a:rPr lang="en-US" sz="2400" dirty="0" smtClean="0"/>
              <a:t> a financial statement based on </a:t>
            </a:r>
            <a:r>
              <a:rPr lang="en-US" sz="2400" i="1" u="sng" dirty="0" smtClean="0"/>
              <a:t>projected revenues and </a:t>
            </a:r>
            <a:r>
              <a:rPr lang="en-US" sz="2400" i="1" u="sng" dirty="0" smtClean="0"/>
              <a:t>expenses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533400" indent="-533400" eaLnBrk="1" hangingPunct="1">
              <a:buFont typeface="Wingdings" pitchFamily="2" charset="2"/>
              <a:buAutoNum type="arabicPeriod" startAt="3"/>
            </a:pPr>
            <a:r>
              <a:rPr lang="en-US" sz="2800" dirty="0" smtClean="0"/>
              <a:t>Funding Request and Return on </a:t>
            </a:r>
            <a:r>
              <a:rPr lang="en-US" sz="2800" dirty="0" smtClean="0"/>
              <a:t>Investment</a:t>
            </a:r>
            <a:endParaRPr lang="en-US" sz="2800" dirty="0" smtClean="0"/>
          </a:p>
          <a:p>
            <a:pPr marL="855663" lvl="1" indent="-457200" eaLnBrk="1" hangingPunct="1"/>
            <a:r>
              <a:rPr lang="en-US" sz="2400" dirty="0" smtClean="0"/>
              <a:t>personal investment</a:t>
            </a:r>
          </a:p>
          <a:p>
            <a:pPr marL="855663" lvl="1" indent="-457200" eaLnBrk="1" hangingPunct="1"/>
            <a:r>
              <a:rPr lang="en-US" sz="2400" dirty="0" smtClean="0"/>
              <a:t>loan based </a:t>
            </a:r>
            <a:r>
              <a:rPr lang="en-US" sz="2400" dirty="0" smtClean="0"/>
              <a:t>financing (borrowing)</a:t>
            </a:r>
          </a:p>
          <a:p>
            <a:pPr marL="855663" lvl="1" indent="-457200" eaLnBrk="1" hangingPunct="1"/>
            <a:r>
              <a:rPr lang="en-US" sz="2400" dirty="0" smtClean="0"/>
              <a:t>plan for how the funding will be used </a:t>
            </a:r>
            <a:endParaRPr lang="en-US" sz="2400" dirty="0" smtClean="0"/>
          </a:p>
          <a:p>
            <a:pPr marL="855663" lvl="1" indent="-457200" eaLnBrk="1" hangingPunct="1"/>
            <a:r>
              <a:rPr lang="en-US" sz="2400" dirty="0" smtClean="0"/>
              <a:t>anticipated return on </a:t>
            </a:r>
            <a:r>
              <a:rPr lang="en-US" sz="2400" dirty="0" smtClean="0"/>
              <a:t>investment (ROI)</a:t>
            </a:r>
            <a:endParaRPr lang="en-US" sz="2400" dirty="0" smtClean="0"/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auto">
          <a:xfrm>
            <a:off x="533400" y="11430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26630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58200" cy="1143000"/>
          </a:xfrm>
          <a:noFill/>
        </p:spPr>
        <p:txBody>
          <a:bodyPr/>
          <a:lstStyle/>
          <a:p>
            <a:pPr eaLnBrk="1" hangingPunct="1"/>
            <a:r>
              <a:rPr lang="en-US" sz="3800" dirty="0" smtClean="0"/>
              <a:t>Main Body </a:t>
            </a:r>
            <a:r>
              <a:rPr lang="en-US" sz="3800" dirty="0" smtClean="0"/>
              <a:t>– </a:t>
            </a:r>
            <a:br>
              <a:rPr lang="en-US" sz="3800" dirty="0" smtClean="0"/>
            </a:br>
            <a:r>
              <a:rPr lang="en-US" sz="3800" dirty="0" smtClean="0"/>
              <a:t>Financial </a:t>
            </a:r>
            <a:r>
              <a:rPr lang="en-US" sz="3800" dirty="0" smtClean="0"/>
              <a:t>Management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3.2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17741F9-4CB9-433C-A367-5FF80F5F920C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14400"/>
          </a:xfrm>
        </p:spPr>
        <p:txBody>
          <a:bodyPr/>
          <a:lstStyle/>
          <a:p>
            <a:pPr eaLnBrk="1" hangingPunct="1"/>
            <a:r>
              <a:rPr lang="en-US" smtClean="0"/>
              <a:t>Operations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458200" cy="3962400"/>
          </a:xfrm>
        </p:spPr>
        <p:txBody>
          <a:bodyPr/>
          <a:lstStyle/>
          <a:p>
            <a:pPr eaLnBrk="1" hangingPunct="1"/>
            <a:r>
              <a:rPr lang="en-US" smtClean="0"/>
              <a:t> Daily Business Management</a:t>
            </a:r>
          </a:p>
          <a:p>
            <a:pPr eaLnBrk="1" hangingPunct="1"/>
            <a:r>
              <a:rPr lang="en-US" smtClean="0"/>
              <a:t> Staffing </a:t>
            </a:r>
          </a:p>
          <a:p>
            <a:pPr lvl="1" eaLnBrk="1" hangingPunct="1"/>
            <a:r>
              <a:rPr lang="en-US" smtClean="0"/>
              <a:t>hiring and personnel procedures</a:t>
            </a:r>
          </a:p>
          <a:p>
            <a:pPr eaLnBrk="1" hangingPunct="1"/>
            <a:r>
              <a:rPr lang="en-US" smtClean="0"/>
              <a:t> Facilities</a:t>
            </a:r>
          </a:p>
          <a:p>
            <a:pPr lvl="1" eaLnBrk="1" hangingPunct="1"/>
            <a:r>
              <a:rPr lang="en-US" smtClean="0"/>
              <a:t> buy or lease</a:t>
            </a:r>
          </a:p>
          <a:p>
            <a:pPr eaLnBrk="1" hangingPunct="1"/>
            <a:r>
              <a:rPr lang="en-US" smtClean="0"/>
              <a:t> Equipment</a:t>
            </a:r>
          </a:p>
          <a:p>
            <a:pPr lvl="1" eaLnBrk="1" hangingPunct="1"/>
            <a:r>
              <a:rPr lang="en-US" smtClean="0"/>
              <a:t>production and delivery equipment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427BE0A7-0E17-40C4-9537-56B1A91CCF97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Concluding Statement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Summarize goals and objectives.</a:t>
            </a:r>
            <a:br>
              <a:rPr lang="en-US" smtClean="0"/>
            </a:br>
            <a:endParaRPr lang="en-US" sz="1800" smtClean="0"/>
          </a:p>
          <a:p>
            <a:pPr eaLnBrk="1" hangingPunct="1"/>
            <a:r>
              <a:rPr lang="en-US" smtClean="0"/>
              <a:t>Emphasize your commitment to the success of your business.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A9B1E2B-3919-418C-8A72-96CCCFE38CFC}" type="slidenum">
              <a:rPr lang="en-US"/>
              <a:pPr>
                <a:defRPr/>
              </a:pPr>
              <a:t>23</a:t>
            </a:fld>
            <a:endParaRPr lang="en-US"/>
          </a:p>
        </p:txBody>
      </p:sp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List the elements of the main body of a business plan and explain why each one is important.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11B856D-D046-40D1-B07D-3BD8EB56339E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pPr eaLnBrk="1" hangingPunct="1"/>
            <a:r>
              <a:rPr lang="en-US" smtClean="0"/>
              <a:t>Complete the Business Plan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305800" cy="4191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mtClean="0"/>
              <a:t>Introductory elements</a:t>
            </a:r>
          </a:p>
          <a:p>
            <a:pPr marL="931863" lvl="1" indent="-533400" eaLnBrk="1" hangingPunct="1">
              <a:lnSpc>
                <a:spcPct val="90000"/>
              </a:lnSpc>
              <a:buClr>
                <a:srgbClr val="00AFC8"/>
              </a:buClr>
              <a:buFont typeface="Wingdings" pitchFamily="2" charset="2"/>
              <a:buAutoNum type="arabicPeriod"/>
            </a:pPr>
            <a:r>
              <a:rPr lang="en-US" smtClean="0"/>
              <a:t>Title Page</a:t>
            </a:r>
          </a:p>
          <a:p>
            <a:pPr marL="931863" lvl="1" indent="-533400" eaLnBrk="1" hangingPunct="1">
              <a:lnSpc>
                <a:spcPct val="90000"/>
              </a:lnSpc>
              <a:buClr>
                <a:srgbClr val="00AFC8"/>
              </a:buClr>
              <a:buFont typeface="Wingdings" pitchFamily="2" charset="2"/>
              <a:buAutoNum type="arabicPeriod"/>
            </a:pPr>
            <a:r>
              <a:rPr lang="en-US" b="1" u="sng" smtClean="0"/>
              <a:t>cover letter</a:t>
            </a:r>
          </a:p>
          <a:p>
            <a:pPr marL="1266825" lvl="2" indent="-457200" eaLnBrk="1" hangingPunct="1">
              <a:lnSpc>
                <a:spcPct val="90000"/>
              </a:lnSpc>
            </a:pPr>
            <a:r>
              <a:rPr lang="en-US" smtClean="0"/>
              <a:t>a letter that introduces and explains an accompanying document or set of documents</a:t>
            </a:r>
          </a:p>
          <a:p>
            <a:pPr marL="931863" lvl="1" indent="-533400" eaLnBrk="1" hangingPunct="1">
              <a:lnSpc>
                <a:spcPct val="90000"/>
              </a:lnSpc>
              <a:buClr>
                <a:srgbClr val="00AFC8"/>
              </a:buClr>
              <a:buFont typeface="Wingdings" pitchFamily="2" charset="2"/>
              <a:buAutoNum type="arabicPeriod"/>
            </a:pPr>
            <a:r>
              <a:rPr lang="en-US" smtClean="0"/>
              <a:t>Table of Contents</a:t>
            </a:r>
          </a:p>
          <a:p>
            <a:pPr marL="931863" lvl="1" indent="-533400" eaLnBrk="1" hangingPunct="1">
              <a:lnSpc>
                <a:spcPct val="90000"/>
              </a:lnSpc>
              <a:buClr>
                <a:srgbClr val="00AFC8"/>
              </a:buClr>
              <a:buFont typeface="Wingdings" pitchFamily="2" charset="2"/>
              <a:buAutoNum type="arabicPeriod"/>
            </a:pPr>
            <a:r>
              <a:rPr lang="en-US" b="1" u="sng" smtClean="0"/>
              <a:t>Statement of Purpose</a:t>
            </a:r>
          </a:p>
          <a:p>
            <a:pPr marL="1266825" lvl="2" indent="-457200" eaLnBrk="1" hangingPunct="1">
              <a:lnSpc>
                <a:spcPct val="90000"/>
              </a:lnSpc>
            </a:pPr>
            <a:r>
              <a:rPr lang="en-US" smtClean="0"/>
              <a:t>a brief explanation of why you are asking for a loan and what you plan to do with the money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DBD43BC4-84A0-48C1-B685-790261AFEDCA}" type="slidenum">
              <a:rPr lang="en-US"/>
              <a:pPr>
                <a:defRPr/>
              </a:pPr>
              <a:t>25</a:t>
            </a:fld>
            <a:endParaRPr lang="en-US"/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 l="32031" t="11458" r="18750" b="11458"/>
          <a:stretch>
            <a:fillRect/>
          </a:stretch>
        </p:blipFill>
        <p:spPr bwMode="auto">
          <a:xfrm>
            <a:off x="2209800" y="304800"/>
            <a:ext cx="48006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941215C-5341-4135-AD71-D6FA61D04AE8}" type="slidenum">
              <a:rPr lang="en-US"/>
              <a:pPr>
                <a:defRPr/>
              </a:pPr>
              <a:t>26</a:t>
            </a:fld>
            <a:endParaRPr lang="en-US"/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2" cstate="print"/>
          <a:srcRect l="24219" t="13542" r="12500" b="17708"/>
          <a:stretch>
            <a:fillRect/>
          </a:stretch>
        </p:blipFill>
        <p:spPr bwMode="auto">
          <a:xfrm>
            <a:off x="1447800" y="533400"/>
            <a:ext cx="6172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404DF05-9CA0-46A8-895C-FC964195B69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534400" cy="3886200"/>
          </a:xfrm>
        </p:spPr>
        <p:txBody>
          <a:bodyPr/>
          <a:lstStyle/>
          <a:p>
            <a:pPr marL="931863" lvl="1" indent="-533400" eaLnBrk="1" hangingPunct="1">
              <a:buClr>
                <a:srgbClr val="00AFC8"/>
              </a:buClr>
              <a:buFont typeface="Wingdings" pitchFamily="2" charset="2"/>
              <a:buAutoNum type="arabicPeriod" startAt="5"/>
            </a:pPr>
            <a:r>
              <a:rPr lang="en-US" sz="3200" b="1" u="sng" smtClean="0"/>
              <a:t>Executive Summary</a:t>
            </a:r>
            <a:endParaRPr lang="en-US" sz="3200" smtClean="0"/>
          </a:p>
          <a:p>
            <a:pPr marL="1266825" lvl="2" indent="-457200" eaLnBrk="1" hangingPunct="1"/>
            <a:r>
              <a:rPr lang="en-US" sz="2800" smtClean="0"/>
              <a:t>A short restatement of the report</a:t>
            </a:r>
          </a:p>
          <a:p>
            <a:pPr marL="1266825" lvl="2" indent="-457200" eaLnBrk="1" hangingPunct="1"/>
            <a:r>
              <a:rPr lang="en-US" sz="2800" smtClean="0"/>
              <a:t>An executive summary should:</a:t>
            </a:r>
          </a:p>
          <a:p>
            <a:pPr marL="1527175" lvl="3" indent="-381000" eaLnBrk="1" hangingPunct="1"/>
            <a:r>
              <a:rPr lang="en-US" smtClean="0"/>
              <a:t> </a:t>
            </a:r>
            <a:r>
              <a:rPr lang="en-US" sz="2400" smtClean="0"/>
              <a:t>compel the reader to continue reading</a:t>
            </a:r>
          </a:p>
          <a:p>
            <a:pPr marL="1527175" lvl="3" indent="-381000" eaLnBrk="1" hangingPunct="1"/>
            <a:r>
              <a:rPr lang="en-US" sz="2400" smtClean="0"/>
              <a:t> describe your business concept</a:t>
            </a:r>
          </a:p>
          <a:p>
            <a:pPr marL="1527175" lvl="3" indent="-381000" eaLnBrk="1" hangingPunct="1"/>
            <a:r>
              <a:rPr lang="en-US" sz="2400" smtClean="0"/>
              <a:t> include financial projections</a:t>
            </a:r>
          </a:p>
          <a:p>
            <a:pPr marL="1527175" lvl="3" indent="-381000" eaLnBrk="1" hangingPunct="1"/>
            <a:r>
              <a:rPr lang="en-US" sz="2400" smtClean="0"/>
              <a:t> identify physical needs</a:t>
            </a:r>
          </a:p>
          <a:p>
            <a:pPr marL="1527175" lvl="3" indent="-381000" eaLnBrk="1" hangingPunct="1"/>
            <a:r>
              <a:rPr lang="en-US" sz="2400" smtClean="0"/>
              <a:t> state the requested loan value</a:t>
            </a:r>
          </a:p>
        </p:txBody>
      </p:sp>
      <p:sp>
        <p:nvSpPr>
          <p:cNvPr id="33797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Complete the Business Plan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7D0284CA-E2E7-4BF5-BB3D-FC4DA6C9B59D}" type="slidenum">
              <a:rPr lang="en-US"/>
              <a:pPr>
                <a:defRPr/>
              </a:pPr>
              <a:t>28</a:t>
            </a:fld>
            <a:endParaRPr lang="en-US"/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2" cstate="print"/>
          <a:srcRect l="44531" t="11458" r="13281" b="17708"/>
          <a:stretch>
            <a:fillRect/>
          </a:stretch>
        </p:blipFill>
        <p:spPr bwMode="auto">
          <a:xfrm>
            <a:off x="2362200" y="457200"/>
            <a:ext cx="4114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6C08D5E-09D1-41BB-B860-20FDAAB56ECF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828800"/>
            <a:ext cx="8305800" cy="4114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en-US" smtClean="0"/>
              <a:t>includes supporting documents that provide additional information to support the body of the report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Put It All Together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The business plan should be: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neat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attractive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well-organized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inviting to read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35845" name="Rectangle 3"/>
          <p:cNvSpPr>
            <a:spLocks noChangeArrowheads="1"/>
          </p:cNvSpPr>
          <p:nvPr/>
        </p:nvSpPr>
        <p:spPr bwMode="auto">
          <a:xfrm>
            <a:off x="533400" y="12192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3200">
                <a:latin typeface="Arial" charset="0"/>
              </a:rPr>
              <a:t>Appendix </a:t>
            </a:r>
          </a:p>
        </p:txBody>
      </p:sp>
      <p:sp>
        <p:nvSpPr>
          <p:cNvPr id="35846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8382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Complete the Business Plan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B2A60DFE-5636-48CB-86F1-44CD338AE987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pPr eaLnBrk="1" hangingPunct="1"/>
            <a:r>
              <a:rPr lang="en-US" sz="2000" dirty="0" smtClean="0">
                <a:solidFill>
                  <a:srgbClr val="00664B"/>
                </a:solidFill>
              </a:rPr>
              <a:t>Lesson 3.1</a:t>
            </a:r>
            <a:r>
              <a:rPr lang="en-US" sz="2000" dirty="0" smtClean="0">
                <a:solidFill>
                  <a:srgbClr val="00CC00"/>
                </a:solidFill>
              </a:rPr>
              <a:t/>
            </a:r>
            <a:br>
              <a:rPr lang="en-US" sz="2000" dirty="0" smtClean="0">
                <a:solidFill>
                  <a:srgbClr val="00CC00"/>
                </a:solidFill>
              </a:rPr>
            </a:br>
            <a:r>
              <a:rPr lang="en-US" dirty="0" smtClean="0">
                <a:solidFill>
                  <a:srgbClr val="AF0000"/>
                </a:solidFill>
              </a:rPr>
              <a:t>Why a Business Plan </a:t>
            </a:r>
            <a:r>
              <a:rPr lang="en-US" dirty="0" smtClean="0">
                <a:solidFill>
                  <a:srgbClr val="AF0000"/>
                </a:solidFill>
              </a:rPr>
              <a:t>is </a:t>
            </a:r>
            <a:r>
              <a:rPr lang="en-US" dirty="0" smtClean="0">
                <a:solidFill>
                  <a:srgbClr val="AF0000"/>
                </a:solidFill>
              </a:rPr>
              <a:t>Important</a:t>
            </a:r>
            <a:r>
              <a:rPr lang="en-US" sz="4000" dirty="0" smtClean="0">
                <a:solidFill>
                  <a:srgbClr val="AF0000"/>
                </a:solidFill>
              </a:rPr>
              <a:t>  </a:t>
            </a:r>
            <a:r>
              <a:rPr lang="en-US" sz="4000" dirty="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8153400" cy="3505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337A41"/>
                </a:solidFill>
              </a:rPr>
              <a:t>Goals</a:t>
            </a:r>
          </a:p>
          <a:p>
            <a:pPr eaLnBrk="1" hangingPunct="1">
              <a:buClrTx/>
            </a:pPr>
            <a:r>
              <a:rPr lang="en-US" sz="3600" dirty="0" smtClean="0"/>
              <a:t>Explain the purpose of writing a good business plan.</a:t>
            </a:r>
          </a:p>
          <a:p>
            <a:pPr eaLnBrk="1" hangingPunct="1">
              <a:buClrTx/>
            </a:pPr>
            <a:r>
              <a:rPr lang="en-US" sz="3600" dirty="0" smtClean="0"/>
              <a:t>Describe the importance of a business plan.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A155C72-5C01-4894-9981-D2A7E68D9C76}" type="slidenum">
              <a:rPr lang="en-US"/>
              <a:pPr>
                <a:defRPr/>
              </a:pPr>
              <a:t>30</a:t>
            </a:fld>
            <a:endParaRPr lang="en-US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Why should you include supporting documents in your business plan?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AF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E170F49-B6B8-47C3-81C6-4EDE692EF876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543800" cy="1143000"/>
          </a:xfrm>
        </p:spPr>
        <p:txBody>
          <a:bodyPr/>
          <a:lstStyle/>
          <a:p>
            <a:pPr eaLnBrk="1" hangingPunct="1"/>
            <a:r>
              <a:rPr lang="en-US" sz="2000" smtClean="0">
                <a:solidFill>
                  <a:srgbClr val="00664B"/>
                </a:solidFill>
              </a:rPr>
              <a:t>Lesson 3.3</a:t>
            </a:r>
            <a:br>
              <a:rPr lang="en-US" sz="2000" smtClean="0">
                <a:solidFill>
                  <a:srgbClr val="00664B"/>
                </a:solidFill>
              </a:rPr>
            </a:br>
            <a:r>
              <a:rPr lang="en-US" sz="4000" smtClean="0">
                <a:solidFill>
                  <a:srgbClr val="AF0000"/>
                </a:solidFill>
              </a:rPr>
              <a:t>How to Create an Effective Business Plan  </a:t>
            </a:r>
            <a:r>
              <a:rPr lang="en-US" sz="4000" smtClean="0">
                <a:solidFill>
                  <a:srgbClr val="990000"/>
                </a:solidFill>
              </a:rPr>
              <a:t> 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429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3600" b="1" dirty="0" smtClean="0">
                <a:solidFill>
                  <a:srgbClr val="337A41"/>
                </a:solidFill>
              </a:rPr>
              <a:t>Goals</a:t>
            </a:r>
          </a:p>
          <a:p>
            <a:pPr eaLnBrk="1" hangingPunct="1">
              <a:buClrTx/>
            </a:pPr>
            <a:r>
              <a:rPr lang="en-US" dirty="0" smtClean="0"/>
              <a:t>Describe resources available for researching your business plan.</a:t>
            </a:r>
          </a:p>
          <a:p>
            <a:pPr eaLnBrk="1" hangingPunct="1">
              <a:buClrTx/>
            </a:pPr>
            <a:r>
              <a:rPr lang="en-US" dirty="0" smtClean="0"/>
              <a:t>Name common mistakes to avoid in business planning.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801F56B-1057-44DF-9F44-19DCD45F4141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389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 the Business Plan</a:t>
            </a:r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Convince readers you have a practical business idea by including information and data from objective resources and showing solid evidence.</a:t>
            </a:r>
            <a:br>
              <a:rPr lang="en-US" sz="2800" smtClean="0"/>
            </a:b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Most entrepreneurs spend 50 to 100 hours developing their business plan.</a:t>
            </a:r>
            <a:br>
              <a:rPr lang="en-US" sz="2800" smtClean="0"/>
            </a:b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Process requires: Patience, Research, Thought, Great Deal of Writing and Editing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366CA47F-B025-4836-894E-60047B9346B0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Community, Government, </a:t>
            </a:r>
            <a:r>
              <a:rPr lang="en-US" sz="4000" dirty="0" smtClean="0"/>
              <a:t>&amp; </a:t>
            </a:r>
            <a:r>
              <a:rPr lang="en-US" sz="4000" dirty="0" smtClean="0"/>
              <a:t>Professional Resources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686800" cy="43434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sz="2600" b="1" dirty="0" smtClean="0"/>
              <a:t>Small Business Administration (SBA)</a:t>
            </a:r>
          </a:p>
          <a:p>
            <a:pPr marL="931863" lvl="1" indent="-533400" eaLnBrk="1" hangingPunct="1"/>
            <a:r>
              <a:rPr lang="en-US" sz="2400" dirty="0" smtClean="0"/>
              <a:t>an independent government agency</a:t>
            </a:r>
          </a:p>
          <a:p>
            <a:pPr marL="931863" lvl="1" indent="-533400" eaLnBrk="1" hangingPunct="1"/>
            <a:r>
              <a:rPr lang="en-US" sz="2400" dirty="0" smtClean="0"/>
              <a:t>helps Americans develop new businesses</a:t>
            </a:r>
            <a:br>
              <a:rPr lang="en-US" sz="2400" dirty="0" smtClean="0"/>
            </a:br>
            <a:endParaRPr lang="en-US" sz="2400" dirty="0" smtClean="0"/>
          </a:p>
          <a:p>
            <a:pPr marL="609600" indent="-609600" eaLnBrk="1" hangingPunct="1">
              <a:buFont typeface="Wingdings" pitchFamily="2" charset="2"/>
              <a:buAutoNum type="arabicPeriod" startAt="2"/>
            </a:pPr>
            <a:r>
              <a:rPr lang="en-US" sz="2600" b="1" dirty="0" smtClean="0"/>
              <a:t>Small Business Development Centers</a:t>
            </a:r>
            <a:r>
              <a:rPr lang="en-US" sz="2800" b="1" dirty="0" smtClean="0"/>
              <a:t> </a:t>
            </a:r>
            <a:r>
              <a:rPr lang="en-US" sz="2600" b="1" dirty="0" smtClean="0"/>
              <a:t>(SBDC)</a:t>
            </a:r>
            <a:endParaRPr lang="en-US" sz="2600" dirty="0" smtClean="0"/>
          </a:p>
          <a:p>
            <a:pPr marL="931863" lvl="1" indent="-533400" eaLnBrk="1" hangingPunct="1"/>
            <a:r>
              <a:rPr lang="en-US" sz="2200" dirty="0" smtClean="0"/>
              <a:t>a cooperative effort of the private sector, the educational community, and federal, state, and local governments</a:t>
            </a:r>
          </a:p>
          <a:p>
            <a:pPr marL="931863" lvl="1" indent="-533400" eaLnBrk="1" hangingPunct="1"/>
            <a:r>
              <a:rPr lang="en-US" sz="2200" dirty="0" smtClean="0"/>
              <a:t>provides free, individualized help for business plan development for those who cannot afford private consultant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3.3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0399827-45CD-4D62-B279-1B2ADEECB2CD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763000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 startAt="3"/>
            </a:pPr>
            <a:r>
              <a:rPr lang="en-US" sz="3000" b="1" dirty="0" smtClean="0"/>
              <a:t>Service Corps of Retired Executives </a:t>
            </a:r>
            <a:r>
              <a:rPr lang="en-US" sz="2400" b="1" dirty="0" smtClean="0"/>
              <a:t>(SCORE)</a:t>
            </a:r>
            <a:endParaRPr lang="en-US" sz="2400" dirty="0" smtClean="0"/>
          </a:p>
          <a:p>
            <a:pPr marL="931863" lvl="1" indent="-533400" eaLnBrk="1" hangingPunct="1"/>
            <a:r>
              <a:rPr lang="en-US" dirty="0" smtClean="0"/>
              <a:t>retired executives provide free, confidential advice to entrepreneurs</a:t>
            </a:r>
          </a:p>
          <a:p>
            <a:pPr marL="1266825" lvl="2" indent="-457200" eaLnBrk="1" hangingPunct="1"/>
            <a:r>
              <a:rPr lang="en-US" dirty="0" smtClean="0"/>
              <a:t>either in person or over the Internet</a:t>
            </a:r>
          </a:p>
          <a:p>
            <a:pPr marL="1266825" lvl="2" indent="-457200" eaLnBrk="1" hangingPunct="1"/>
            <a:r>
              <a:rPr lang="en-US" dirty="0" smtClean="0"/>
              <a:t>both short-term and long-term assistance is available</a:t>
            </a:r>
          </a:p>
          <a:p>
            <a:pPr marL="1266825" lvl="2" indent="-457200" eaLnBrk="1" hangingPunct="1"/>
            <a:endParaRPr lang="en-US" dirty="0" smtClean="0"/>
          </a:p>
          <a:p>
            <a:pPr marL="609600" indent="-609600" eaLnBrk="1" hangingPunct="1">
              <a:buFont typeface="Wingdings" pitchFamily="2" charset="2"/>
              <a:buAutoNum type="arabicPeriod" startAt="4"/>
            </a:pPr>
            <a:r>
              <a:rPr lang="en-US" dirty="0" smtClean="0"/>
              <a:t>Chamber of Commerce</a:t>
            </a:r>
          </a:p>
          <a:p>
            <a:pPr marL="931863" lvl="1" indent="-533400" eaLnBrk="1" hangingPunct="1"/>
            <a:r>
              <a:rPr lang="en-US" dirty="0" smtClean="0"/>
              <a:t>provides information on local business trends</a:t>
            </a:r>
          </a:p>
        </p:txBody>
      </p:sp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533400" y="838200"/>
            <a:ext cx="7848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 b="1">
              <a:latin typeface="Arial" charset="0"/>
            </a:endParaRPr>
          </a:p>
        </p:txBody>
      </p:sp>
      <p:sp>
        <p:nvSpPr>
          <p:cNvPr id="409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001000" cy="1143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Community, Government,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&amp; </a:t>
            </a:r>
            <a:r>
              <a:rPr lang="en-US" dirty="0" smtClean="0"/>
              <a:t>Professional Resources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3.3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AA108526-2D49-4613-BBC7-A54933B36687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828800"/>
            <a:ext cx="8686800" cy="45720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 startAt="5"/>
            </a:pPr>
            <a:r>
              <a:rPr lang="en-US" sz="2800" b="1" dirty="0" smtClean="0"/>
              <a:t>Trade Associations</a:t>
            </a:r>
          </a:p>
          <a:p>
            <a:pPr marL="855663" lvl="1" indent="-457200" eaLnBrk="1" hangingPunct="1"/>
            <a:r>
              <a:rPr lang="en-US" sz="2400" dirty="0" smtClean="0"/>
              <a:t>organizations that are comprised of professionals in a specific industry</a:t>
            </a:r>
          </a:p>
          <a:p>
            <a:pPr marL="855663" lvl="1" indent="-457200" eaLnBrk="1" hangingPunct="1"/>
            <a:r>
              <a:rPr lang="en-US" sz="2400" dirty="0" smtClean="0"/>
              <a:t>provide educational and networking opportunities</a:t>
            </a:r>
          </a:p>
          <a:p>
            <a:pPr marL="533400" indent="-533400" eaLnBrk="1" hangingPunct="1">
              <a:buFont typeface="Wingdings" pitchFamily="2" charset="2"/>
              <a:buAutoNum type="arabicPeriod" startAt="6"/>
            </a:pPr>
            <a:r>
              <a:rPr lang="en-US" sz="2800" dirty="0" smtClean="0"/>
              <a:t>Professional Consultants</a:t>
            </a:r>
          </a:p>
          <a:p>
            <a:pPr marL="855663" lvl="1" indent="-457200" eaLnBrk="1" hangingPunct="1"/>
            <a:r>
              <a:rPr lang="en-US" sz="2400" dirty="0" smtClean="0"/>
              <a:t>experts who will provide business assistance for a fee</a:t>
            </a:r>
          </a:p>
          <a:p>
            <a:pPr marL="533400" indent="-533400" eaLnBrk="1" hangingPunct="1">
              <a:buFont typeface="Wingdings" pitchFamily="2" charset="2"/>
              <a:buAutoNum type="arabicPeriod" startAt="7"/>
            </a:pPr>
            <a:r>
              <a:rPr lang="en-US" sz="2800" dirty="0" smtClean="0"/>
              <a:t>Financial Institutions</a:t>
            </a:r>
          </a:p>
          <a:p>
            <a:pPr marL="855663" lvl="1" indent="-457200" eaLnBrk="1" hangingPunct="1"/>
            <a:r>
              <a:rPr lang="en-US" sz="2400" dirty="0" smtClean="0"/>
              <a:t>Bankers and Accountants can provide information about loans and financial statements.</a:t>
            </a:r>
          </a:p>
        </p:txBody>
      </p:sp>
      <p:sp>
        <p:nvSpPr>
          <p:cNvPr id="41989" name="Rectangle 3"/>
          <p:cNvSpPr>
            <a:spLocks noChangeArrowheads="1"/>
          </p:cNvSpPr>
          <p:nvPr/>
        </p:nvSpPr>
        <p:spPr bwMode="auto">
          <a:xfrm>
            <a:off x="533400" y="1066800"/>
            <a:ext cx="7848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96875" indent="-396875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endParaRPr lang="en-US" sz="3200">
              <a:latin typeface="Arial" charset="0"/>
            </a:endParaRP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US" dirty="0" smtClean="0"/>
              <a:t>Community, Government,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&amp;</a:t>
            </a:r>
            <a:r>
              <a:rPr lang="en-US" dirty="0" smtClean="0"/>
              <a:t> </a:t>
            </a:r>
            <a:r>
              <a:rPr lang="en-US" dirty="0" smtClean="0"/>
              <a:t>Professional Resources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3.3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83C7E1E-DE89-46D9-B419-AA2DFE82483A}" type="slidenum">
              <a:rPr lang="en-US"/>
              <a:pPr>
                <a:defRPr/>
              </a:pPr>
              <a:t>36</a:t>
            </a:fld>
            <a:endParaRPr lang="en-US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762000"/>
          </a:xfrm>
        </p:spPr>
        <p:txBody>
          <a:bodyPr/>
          <a:lstStyle/>
          <a:p>
            <a:pPr eaLnBrk="1" hangingPunct="1"/>
            <a:r>
              <a:rPr lang="en-US" smtClean="0"/>
              <a:t>Print Resources</a:t>
            </a:r>
          </a:p>
        </p:txBody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001000" cy="16002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 </a:t>
            </a:r>
            <a:r>
              <a:rPr lang="en-US" sz="2800" dirty="0" smtClean="0"/>
              <a:t>library 	</a:t>
            </a:r>
            <a:r>
              <a:rPr lang="en-US" sz="2400" dirty="0" smtClean="0">
                <a:solidFill>
                  <a:srgbClr val="00AFC8"/>
                </a:solidFill>
              </a:rPr>
              <a:t>(books on business development)</a:t>
            </a:r>
            <a:endParaRPr lang="en-US" sz="2800" dirty="0" smtClean="0">
              <a:solidFill>
                <a:srgbClr val="00AFC8"/>
              </a:solidFill>
            </a:endParaRPr>
          </a:p>
          <a:p>
            <a:pPr eaLnBrk="1" hangingPunct="1"/>
            <a:r>
              <a:rPr lang="en-US" sz="2800" dirty="0" smtClean="0"/>
              <a:t> </a:t>
            </a:r>
            <a:r>
              <a:rPr lang="en-US" sz="2800" dirty="0" smtClean="0"/>
              <a:t>magazines 	</a:t>
            </a:r>
            <a:r>
              <a:rPr lang="en-US" sz="2400" dirty="0" smtClean="0">
                <a:solidFill>
                  <a:srgbClr val="00AFC8"/>
                </a:solidFill>
              </a:rPr>
              <a:t>(trade and small business)</a:t>
            </a:r>
            <a:endParaRPr lang="en-US" sz="2800" dirty="0" smtClean="0">
              <a:solidFill>
                <a:srgbClr val="00AFC8"/>
              </a:solidFill>
            </a:endParaRPr>
          </a:p>
          <a:p>
            <a:pPr eaLnBrk="1" hangingPunct="1"/>
            <a:r>
              <a:rPr lang="en-US" sz="2800" dirty="0" smtClean="0"/>
              <a:t> government </a:t>
            </a:r>
            <a:r>
              <a:rPr lang="en-US" sz="2800" dirty="0" smtClean="0"/>
              <a:t>documents 	</a:t>
            </a:r>
            <a:r>
              <a:rPr lang="en-US" sz="2400" dirty="0" smtClean="0">
                <a:solidFill>
                  <a:srgbClr val="00AFC8"/>
                </a:solidFill>
              </a:rPr>
              <a:t>(publications)</a:t>
            </a:r>
            <a:endParaRPr lang="en-US" sz="2800" dirty="0" smtClean="0">
              <a:solidFill>
                <a:srgbClr val="00AFC8"/>
              </a:solidFill>
            </a:endParaRPr>
          </a:p>
        </p:txBody>
      </p:sp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381000" y="3962400"/>
            <a:ext cx="8534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Provide information similar to library information</a:t>
            </a:r>
          </a:p>
          <a:p>
            <a:pPr marL="342900" indent="-342900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Industry specific websites </a:t>
            </a:r>
          </a:p>
          <a:p>
            <a:pPr marL="342900" indent="-342900">
              <a:spcBef>
                <a:spcPct val="20000"/>
              </a:spcBef>
              <a:buClr>
                <a:srgbClr val="00AFC8"/>
              </a:buClr>
              <a:buFont typeface="Wingdings" pitchFamily="2" charset="2"/>
              <a:buChar char="n"/>
            </a:pPr>
            <a:r>
              <a:rPr lang="en-US" sz="2800">
                <a:latin typeface="Arial" charset="0"/>
              </a:rPr>
              <a:t>Websites targeted to entrepreneurs and small business owners</a:t>
            </a:r>
          </a:p>
        </p:txBody>
      </p:sp>
      <p:sp>
        <p:nvSpPr>
          <p:cNvPr id="43015" name="Rectangle 5"/>
          <p:cNvSpPr>
            <a:spLocks noChangeArrowheads="1"/>
          </p:cNvSpPr>
          <p:nvPr/>
        </p:nvSpPr>
        <p:spPr bwMode="auto">
          <a:xfrm>
            <a:off x="609600" y="2819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4400" b="1">
                <a:solidFill>
                  <a:srgbClr val="AE0000"/>
                </a:solidFill>
                <a:latin typeface="Arial" charset="0"/>
              </a:rPr>
              <a:t>Online Resources</a:t>
            </a:r>
          </a:p>
        </p:txBody>
      </p:sp>
      <p:sp>
        <p:nvSpPr>
          <p:cNvPr id="8" name="5-Point Star 7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3.3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People Resources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Small Business Development Centers</a:t>
            </a:r>
          </a:p>
          <a:p>
            <a:pPr lvl="1" eaLnBrk="1" hangingPunct="1"/>
            <a:r>
              <a:rPr lang="en-US" dirty="0" smtClean="0"/>
              <a:t>One-on-One </a:t>
            </a:r>
            <a:r>
              <a:rPr lang="en-US" dirty="0" smtClean="0"/>
              <a:t>Assistance</a:t>
            </a:r>
          </a:p>
          <a:p>
            <a:pPr lvl="1" eaLnBrk="1" hangingPunct="1"/>
            <a:r>
              <a:rPr lang="en-US" dirty="0" smtClean="0"/>
              <a:t>Inexpensive workshops</a:t>
            </a:r>
            <a:endParaRPr lang="en-US" dirty="0" smtClean="0"/>
          </a:p>
          <a:p>
            <a:pPr lvl="5"/>
            <a:endParaRPr lang="en-US" dirty="0" smtClean="0"/>
          </a:p>
          <a:p>
            <a:pPr eaLnBrk="1" hangingPunct="1"/>
            <a:r>
              <a:rPr lang="en-US" dirty="0" smtClean="0"/>
              <a:t>SCORE’s Volunteer </a:t>
            </a:r>
            <a:r>
              <a:rPr lang="en-US" dirty="0" smtClean="0"/>
              <a:t>Executives</a:t>
            </a:r>
          </a:p>
          <a:p>
            <a:pPr lvl="1" eaLnBrk="1" hangingPunct="1"/>
            <a:r>
              <a:rPr lang="en-US" dirty="0" smtClean="0"/>
              <a:t>Free confidential advice</a:t>
            </a:r>
            <a:endParaRPr lang="en-US" dirty="0" smtClean="0"/>
          </a:p>
          <a:p>
            <a:pPr lvl="5"/>
            <a:endParaRPr lang="en-US" dirty="0" smtClean="0"/>
          </a:p>
          <a:p>
            <a:pPr eaLnBrk="1" hangingPunct="1"/>
            <a:r>
              <a:rPr lang="en-US" dirty="0" smtClean="0"/>
              <a:t>Professional </a:t>
            </a:r>
            <a:r>
              <a:rPr lang="en-US" dirty="0" smtClean="0"/>
              <a:t>Consultants</a:t>
            </a:r>
          </a:p>
          <a:p>
            <a:pPr lvl="1" eaLnBrk="1" hangingPunct="1"/>
            <a:r>
              <a:rPr lang="en-US" dirty="0" smtClean="0"/>
              <a:t>Confidential advice at a cost</a:t>
            </a: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271E427B-3303-49D6-9E67-21028E0CB16C}" type="slidenum">
              <a:rPr lang="en-US"/>
              <a:pPr>
                <a:defRPr/>
              </a:pPr>
              <a:t>37</a:t>
            </a:fld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3.3</a:t>
            </a:r>
            <a:endParaRPr lang="en-US" b="1" dirty="0"/>
          </a:p>
        </p:txBody>
      </p:sp>
    </p:spTree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95F61647-245D-4142-B25F-1D8335C1A53C}" type="slidenum">
              <a:rPr lang="en-US"/>
              <a:pPr>
                <a:defRPr/>
              </a:pPr>
              <a:t>38</a:t>
            </a:fld>
            <a:endParaRPr lang="en-US"/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What are some of the resources that are available to help you develop your business plan?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3B2F255-D0C1-43B6-A6BD-CD122F4A5EDB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Mistakes in Business Planning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Avoid making the following mistakes:</a:t>
            </a:r>
          </a:p>
          <a:p>
            <a:pPr lvl="1" eaLnBrk="1" hangingPunct="1"/>
            <a:r>
              <a:rPr lang="en-US" smtClean="0"/>
              <a:t>Unrealistic financial projections</a:t>
            </a:r>
          </a:p>
          <a:p>
            <a:pPr lvl="1" eaLnBrk="1" hangingPunct="1"/>
            <a:r>
              <a:rPr lang="en-US" smtClean="0"/>
              <a:t>An undefined target market</a:t>
            </a:r>
          </a:p>
          <a:p>
            <a:pPr lvl="1" eaLnBrk="1" hangingPunct="1"/>
            <a:r>
              <a:rPr lang="en-US" smtClean="0"/>
              <a:t>Poor research</a:t>
            </a:r>
          </a:p>
          <a:p>
            <a:pPr lvl="1" eaLnBrk="1" hangingPunct="1"/>
            <a:r>
              <a:rPr lang="en-US" smtClean="0"/>
              <a:t>Ignored competition</a:t>
            </a:r>
          </a:p>
          <a:p>
            <a:pPr lvl="1" eaLnBrk="1" hangingPunct="1"/>
            <a:r>
              <a:rPr lang="en-US" smtClean="0"/>
              <a:t>Inconsistencies in the Business Plan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0659D5E6-FFEB-4A08-B605-6CD30EB49815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Business Plan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/>
              <a:t>business plan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 written document that describes all the steps necessary for opening and operating a successful business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 business plan will: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describe your ideas to investors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serve as a guide for you as you start your business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4B32D4ED-31EB-4F96-8C56-98DF9DB3DE78}" type="slidenum">
              <a:rPr lang="en-US"/>
              <a:pPr>
                <a:defRPr/>
              </a:pPr>
              <a:t>40</a:t>
            </a:fld>
            <a:endParaRPr lang="en-US"/>
          </a:p>
        </p:txBody>
      </p:sp>
      <p:pic>
        <p:nvPicPr>
          <p:cNvPr id="47108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List some common mistakes that are made in business planning.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6E3AC48-6D74-4254-9420-1370273C347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Purposes of a Business Plan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772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A business plan:</a:t>
            </a:r>
          </a:p>
          <a:p>
            <a:pPr lvl="1" eaLnBrk="1" hangingPunct="1"/>
            <a:r>
              <a:rPr lang="en-US" dirty="0" smtClean="0"/>
              <a:t>explains the idea behind your business</a:t>
            </a:r>
          </a:p>
          <a:p>
            <a:pPr lvl="2" eaLnBrk="1" hangingPunct="1"/>
            <a:r>
              <a:rPr lang="en-US" dirty="0" smtClean="0"/>
              <a:t>how your product/service will be produced &amp; sold</a:t>
            </a:r>
          </a:p>
          <a:p>
            <a:pPr lvl="1" eaLnBrk="1" hangingPunct="1"/>
            <a:r>
              <a:rPr lang="en-US" dirty="0" smtClean="0"/>
              <a:t>sets specific objectives and how you will achieve them</a:t>
            </a:r>
          </a:p>
          <a:p>
            <a:pPr lvl="1" eaLnBrk="1" hangingPunct="1"/>
            <a:r>
              <a:rPr lang="en-US" dirty="0" smtClean="0"/>
              <a:t>describes the experience of the people who will run the </a:t>
            </a:r>
            <a:r>
              <a:rPr lang="en-US" dirty="0" smtClean="0"/>
              <a:t>business</a:t>
            </a:r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86E3AC48-6D74-4254-9420-1370273C3470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Purposes of a Business Plan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80772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A business </a:t>
            </a:r>
            <a:r>
              <a:rPr lang="en-US" dirty="0" smtClean="0"/>
              <a:t>plan </a:t>
            </a:r>
            <a:r>
              <a:rPr lang="en-US" u="sng" dirty="0" smtClean="0"/>
              <a:t>helps obtain finances</a:t>
            </a:r>
            <a:r>
              <a:rPr lang="en-US" dirty="0" smtClean="0"/>
              <a:t>:</a:t>
            </a:r>
          </a:p>
          <a:p>
            <a:pPr lvl="2" eaLnBrk="1" hangingPunct="1"/>
            <a:endParaRPr lang="en-US" sz="1400" dirty="0" smtClean="0"/>
          </a:p>
          <a:p>
            <a:pPr lvl="1" eaLnBrk="1" hangingPunct="1"/>
            <a:r>
              <a:rPr lang="en-US" sz="2400" dirty="0" smtClean="0"/>
              <a:t>Convinces investors that your business idea is solid</a:t>
            </a:r>
          </a:p>
          <a:p>
            <a:pPr lvl="2" eaLnBrk="1" hangingPunct="1"/>
            <a:r>
              <a:rPr lang="en-US" sz="2000" dirty="0" smtClean="0"/>
              <a:t>Products must be newer, better, or less expensive then those previously available</a:t>
            </a:r>
          </a:p>
          <a:p>
            <a:pPr lvl="2" eaLnBrk="1" hangingPunct="1"/>
            <a:r>
              <a:rPr lang="en-US" sz="2000" dirty="0" smtClean="0"/>
              <a:t>Showing how you will retain customers</a:t>
            </a:r>
            <a:br>
              <a:rPr lang="en-US" sz="2000" dirty="0" smtClean="0"/>
            </a:br>
            <a:endParaRPr lang="en-US" sz="2000" dirty="0" smtClean="0"/>
          </a:p>
          <a:p>
            <a:pPr lvl="1" eaLnBrk="1" hangingPunct="1"/>
            <a:r>
              <a:rPr lang="en-US" sz="2400" dirty="0" smtClean="0"/>
              <a:t>Short-, Medium-, &amp; Long-terms sales projections should show profitability</a:t>
            </a:r>
          </a:p>
          <a:p>
            <a:pPr lvl="2" eaLnBrk="1" hangingPunct="1"/>
            <a:endParaRPr lang="en-US" sz="1400" dirty="0" smtClean="0"/>
          </a:p>
          <a:p>
            <a:pPr lvl="1" eaLnBrk="1" hangingPunct="1"/>
            <a:r>
              <a:rPr lang="en-US" sz="2400" dirty="0" smtClean="0"/>
              <a:t>Background &amp; Experience must convince investors that you are capable for running the business. 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6" name="5-Point Star 5"/>
          <p:cNvSpPr/>
          <p:nvPr/>
        </p:nvSpPr>
        <p:spPr>
          <a:xfrm>
            <a:off x="7734300" y="208402"/>
            <a:ext cx="1295400" cy="10668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3.1</a:t>
            </a:r>
            <a:endParaRPr lang="en-US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6B3CC453-A261-444C-9727-040227C30919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What are the three main purposes of a business plan?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CC8437DA-87C6-4C76-BB7C-2DD6189805E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Importance of a Business Plan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A business plan</a:t>
            </a:r>
            <a:r>
              <a:rPr lang="en-US" dirty="0" smtClean="0"/>
              <a:t>:</a:t>
            </a:r>
          </a:p>
          <a:p>
            <a:pPr lvl="5"/>
            <a:endParaRPr lang="en-US" sz="600" dirty="0" smtClean="0"/>
          </a:p>
          <a:p>
            <a:pPr marL="912813" lvl="1" indent="-514350" eaLnBrk="1" hangingPunct="1">
              <a:buClr>
                <a:srgbClr val="00AFC8"/>
              </a:buClr>
              <a:buFont typeface="+mj-lt"/>
              <a:buAutoNum type="arabicPeriod"/>
            </a:pPr>
            <a:r>
              <a:rPr lang="en-US" dirty="0" smtClean="0"/>
              <a:t>makes you think about all aspects of your business</a:t>
            </a:r>
          </a:p>
          <a:p>
            <a:pPr marL="912813" lvl="1" indent="-514350" eaLnBrk="1" hangingPunct="1">
              <a:buClr>
                <a:srgbClr val="00AFC8"/>
              </a:buClr>
              <a:buFont typeface="+mj-lt"/>
              <a:buAutoNum type="arabicPeriod"/>
            </a:pPr>
            <a:r>
              <a:rPr lang="en-US" dirty="0" smtClean="0"/>
              <a:t>may help you secure financing</a:t>
            </a:r>
          </a:p>
          <a:p>
            <a:pPr marL="912813" lvl="1" indent="-514350" eaLnBrk="1" hangingPunct="1">
              <a:buClr>
                <a:srgbClr val="00AFC8"/>
              </a:buClr>
              <a:buFont typeface="+mj-lt"/>
              <a:buAutoNum type="arabicPeriod"/>
            </a:pPr>
            <a:r>
              <a:rPr lang="en-US" dirty="0" smtClean="0"/>
              <a:t>helps you communicate your ideas to others</a:t>
            </a:r>
          </a:p>
          <a:p>
            <a:pPr marL="912813" lvl="1" indent="-514350" eaLnBrk="1" hangingPunct="1">
              <a:buClr>
                <a:srgbClr val="00AFC8"/>
              </a:buClr>
              <a:buFont typeface="+mj-lt"/>
              <a:buAutoNum type="arabicPeriod"/>
            </a:pPr>
            <a:r>
              <a:rPr lang="en-US" dirty="0" smtClean="0"/>
              <a:t>can serve as a tool for managing your business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Chapter 3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6006863-5FB6-4948-8FFF-13F83BC9D316}" type="slidenum">
              <a:rPr lang="en-US"/>
              <a:pPr>
                <a:defRPr/>
              </a:pPr>
              <a:t>9</a:t>
            </a:fld>
            <a:endParaRPr lang="en-US"/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2" cstate="print"/>
          <a:srcRect l="12500" t="26042" r="75000" b="26042"/>
          <a:stretch>
            <a:fillRect/>
          </a:stretch>
        </p:blipFill>
        <p:spPr bwMode="auto">
          <a:xfrm>
            <a:off x="914400" y="838200"/>
            <a:ext cx="9540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2" cstate="print"/>
          <a:srcRect l="30469" t="33333" r="21875" b="54167"/>
          <a:stretch>
            <a:fillRect/>
          </a:stretch>
        </p:blipFill>
        <p:spPr bwMode="auto">
          <a:xfrm>
            <a:off x="1981200" y="914400"/>
            <a:ext cx="44958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4"/>
          <p:cNvSpPr txBox="1">
            <a:spLocks noChangeArrowheads="1"/>
          </p:cNvSpPr>
          <p:nvPr/>
        </p:nvSpPr>
        <p:spPr bwMode="auto">
          <a:xfrm>
            <a:off x="2362200" y="2057400"/>
            <a:ext cx="58674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rgbClr val="CC00CC"/>
                </a:solidFill>
                <a:latin typeface="Arial" charset="0"/>
              </a:rPr>
              <a:t>Why is a business plan important to an entrepreneur?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5 ITB">
  <a:themeElements>
    <a:clrScheme name="">
      <a:dk1>
        <a:srgbClr val="000000"/>
      </a:dk1>
      <a:lt1>
        <a:srgbClr val="FFFFFF"/>
      </a:lt1>
      <a:dk2>
        <a:srgbClr val="E00024"/>
      </a:dk2>
      <a:lt2>
        <a:srgbClr val="808080"/>
      </a:lt2>
      <a:accent1>
        <a:srgbClr val="F5C400"/>
      </a:accent1>
      <a:accent2>
        <a:srgbClr val="C6E079"/>
      </a:accent2>
      <a:accent3>
        <a:srgbClr val="FFFFFF"/>
      </a:accent3>
      <a:accent4>
        <a:srgbClr val="000000"/>
      </a:accent4>
      <a:accent5>
        <a:srgbClr val="F9DEAA"/>
      </a:accent5>
      <a:accent6>
        <a:srgbClr val="B3CB6D"/>
      </a:accent6>
      <a:hlink>
        <a:srgbClr val="007AC1"/>
      </a:hlink>
      <a:folHlink>
        <a:srgbClr val="9361A2"/>
      </a:folHlink>
    </a:clrScheme>
    <a:fontScheme name="005 ITB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05 ITB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05 ITB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05 ITB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Custom Design">
  <a:themeElements>
    <a:clrScheme name="4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2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Settings\mcm08@fuse.net\Application Data\Microsoft\Templates\005 ITB.pot</Template>
  <TotalTime>4835</TotalTime>
  <Words>1132</Words>
  <Application>Microsoft Office PowerPoint</Application>
  <PresentationFormat>On-screen Show (4:3)</PresentationFormat>
  <Paragraphs>325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005 ITB</vt:lpstr>
      <vt:lpstr>4_Custom Design</vt:lpstr>
      <vt:lpstr>3_Custom Design</vt:lpstr>
      <vt:lpstr>2_Custom Design</vt:lpstr>
      <vt:lpstr>1_Custom Design</vt:lpstr>
      <vt:lpstr>Custom Design</vt:lpstr>
      <vt:lpstr>Develop a Business Plan      </vt:lpstr>
      <vt:lpstr>Ideas in Action</vt:lpstr>
      <vt:lpstr>Lesson 3.1 Why a Business Plan is Important   </vt:lpstr>
      <vt:lpstr>The Business Plan</vt:lpstr>
      <vt:lpstr>Purposes of a Business Plan</vt:lpstr>
      <vt:lpstr>Purposes of a Business Plan</vt:lpstr>
      <vt:lpstr>Slide 7</vt:lpstr>
      <vt:lpstr>Importance of a Business Plan</vt:lpstr>
      <vt:lpstr>Slide 9</vt:lpstr>
      <vt:lpstr>Lesson 3.2 What Goes into a Business Plan?  </vt:lpstr>
      <vt:lpstr>Basic Elements of a Business Plan</vt:lpstr>
      <vt:lpstr>Business Plan Layout</vt:lpstr>
      <vt:lpstr>5 Elements of the Main Body </vt:lpstr>
      <vt:lpstr>Main Body - Introduction</vt:lpstr>
      <vt:lpstr>Main Body - Introduction</vt:lpstr>
      <vt:lpstr>Main Body - Marketing</vt:lpstr>
      <vt:lpstr>Slide 17</vt:lpstr>
      <vt:lpstr>Slide 18</vt:lpstr>
      <vt:lpstr>Main Body –  Financial Management</vt:lpstr>
      <vt:lpstr>Main Body –  Financial Management</vt:lpstr>
      <vt:lpstr>Operations</vt:lpstr>
      <vt:lpstr>Concluding Statement</vt:lpstr>
      <vt:lpstr>Slide 23</vt:lpstr>
      <vt:lpstr>Complete the Business Plan</vt:lpstr>
      <vt:lpstr>Slide 25</vt:lpstr>
      <vt:lpstr>Slide 26</vt:lpstr>
      <vt:lpstr>Complete the Business Plan</vt:lpstr>
      <vt:lpstr>Slide 28</vt:lpstr>
      <vt:lpstr>Complete the Business Plan</vt:lpstr>
      <vt:lpstr>Slide 30</vt:lpstr>
      <vt:lpstr>Lesson 3.3 How to Create an Effective Business Plan   </vt:lpstr>
      <vt:lpstr>Research the Business Plan</vt:lpstr>
      <vt:lpstr>Community, Government, &amp; Professional Resources</vt:lpstr>
      <vt:lpstr>Community, Government,  &amp; Professional Resources</vt:lpstr>
      <vt:lpstr>Community, Government,  &amp; Professional Resources</vt:lpstr>
      <vt:lpstr>Print Resources</vt:lpstr>
      <vt:lpstr>People Resources</vt:lpstr>
      <vt:lpstr>Slide 38</vt:lpstr>
      <vt:lpstr>Mistakes in Business Planning</vt:lpstr>
      <vt:lpstr>Slide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Sundling, Jessica</dc:creator>
  <cp:lastModifiedBy>jsundlin</cp:lastModifiedBy>
  <cp:revision>835</cp:revision>
  <dcterms:created xsi:type="dcterms:W3CDTF">2005-03-02T01:31:49Z</dcterms:created>
  <dcterms:modified xsi:type="dcterms:W3CDTF">2012-10-08T18:15:41Z</dcterms:modified>
</cp:coreProperties>
</file>